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1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24.xml" ContentType="application/vnd.openxmlformats-officedocument.presentationml.slide+xml"/>
  <Override PartName="/ppt/slides/slide13.xml" ContentType="application/vnd.openxmlformats-officedocument.presentationml.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5.xml" ContentType="application/vnd.openxmlformats-officedocument.presentationml.slideLayout+xml"/>
  <Override PartName="/ppt/charts/colors6.xml" ContentType="application/vnd.ms-office.chartcolorstyl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colors5.xml" ContentType="application/vnd.ms-office.chartcolorstyle+xml"/>
  <Override PartName="/ppt/charts/style5.xml" ContentType="application/vnd.ms-office.chartstyle+xml"/>
  <Override PartName="/ppt/charts/chart5.xml" ContentType="application/vnd.openxmlformats-officedocument.drawingml.chart+xml"/>
  <Override PartName="/ppt/charts/colors4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7.xml" ContentType="application/vnd.ms-office.chartcolorstyle+xml"/>
  <Override PartName="/ppt/charts/style7.xml" ContentType="application/vnd.ms-office.chartstyle+xml"/>
  <Override PartName="/ppt/charts/chart7.xml" ContentType="application/vnd.openxmlformats-officedocument.drawingml.chart+xml"/>
  <Override PartName="/ppt/charts/style4.xml" ContentType="application/vnd.ms-office.chartstyl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hart4.xml" ContentType="application/vnd.openxmlformats-officedocument.drawingml.chart+xml"/>
  <Override PartName="/ppt/charts/colors3.xml" ContentType="application/vnd.ms-office.chartcolorstyle+xml"/>
  <Override PartName="/ppt/charts/style3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28"/>
  </p:notesMasterIdLst>
  <p:sldIdLst>
    <p:sldId id="256" r:id="rId2"/>
    <p:sldId id="258" r:id="rId3"/>
    <p:sldId id="259" r:id="rId4"/>
    <p:sldId id="260" r:id="rId5"/>
    <p:sldId id="331" r:id="rId6"/>
    <p:sldId id="263" r:id="rId7"/>
    <p:sldId id="304" r:id="rId8"/>
    <p:sldId id="261" r:id="rId9"/>
    <p:sldId id="280" r:id="rId10"/>
    <p:sldId id="262" r:id="rId11"/>
    <p:sldId id="308" r:id="rId12"/>
    <p:sldId id="309" r:id="rId13"/>
    <p:sldId id="311" r:id="rId14"/>
    <p:sldId id="312" r:id="rId15"/>
    <p:sldId id="322" r:id="rId16"/>
    <p:sldId id="310" r:id="rId17"/>
    <p:sldId id="315" r:id="rId18"/>
    <p:sldId id="323" r:id="rId19"/>
    <p:sldId id="325" r:id="rId20"/>
    <p:sldId id="320" r:id="rId21"/>
    <p:sldId id="332" r:id="rId22"/>
    <p:sldId id="328" r:id="rId23"/>
    <p:sldId id="329" r:id="rId24"/>
    <p:sldId id="330" r:id="rId25"/>
    <p:sldId id="326" r:id="rId26"/>
    <p:sldId id="321" r:id="rId27"/>
  </p:sldIdLst>
  <p:sldSz cx="9144000" cy="5143500" type="screen16x9"/>
  <p:notesSz cx="6858000" cy="9144000"/>
  <p:embeddedFontLst>
    <p:embeddedFont>
      <p:font typeface="Barlow Condensed" panose="020B0604020202020204" charset="0"/>
      <p:regular r:id="rId29"/>
    </p:embeddedFont>
    <p:embeddedFont>
      <p:font typeface="Barlow Condensed SemiBold" panose="020B0604020202020204" charset="0"/>
      <p:regular r:id="rId30"/>
      <p:bold r:id="rId31"/>
      <p:italic r:id="rId32"/>
      <p:boldItalic r:id="rId33"/>
    </p:embeddedFont>
    <p:embeddedFont>
      <p:font typeface="Barlow Semi Condensed Medium" panose="020B0604020202020204" charset="0"/>
      <p:regular r:id="rId34"/>
      <p:bold r:id="rId35"/>
      <p:italic r:id="rId36"/>
      <p:boldItalic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Open Sans" panose="020B0604020202020204" charset="0"/>
      <p:regular r:id="rId42"/>
      <p:bold r:id="rId43"/>
      <p:italic r:id="rId44"/>
      <p:boldItalic r:id="rId45"/>
    </p:embeddedFont>
    <p:embeddedFont>
      <p:font typeface="Fjalla One" panose="020B0604020202020204" charset="0"/>
      <p:regular r:id="rId46"/>
    </p:embeddedFont>
    <p:embeddedFont>
      <p:font typeface="Barlow" panose="020B0604020202020204" charset="0"/>
      <p:regular r:id="rId47"/>
      <p:bold r:id="rId48"/>
      <p:italic r:id="rId49"/>
      <p:boldItalic r:id="rId50"/>
    </p:embeddedFont>
    <p:embeddedFont>
      <p:font typeface="Barlow Semi Condensed" panose="020B0604020202020204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2A9FA"/>
    <a:srgbClr val="77C6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999B9A-0209-47B7-B4F0-E4A2674F173C}">
  <a:tblStyle styleId="{DC999B9A-0209-47B7-B4F0-E4A2674F173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47"/>
    <p:restoredTop sz="71861"/>
  </p:normalViewPr>
  <p:slideViewPr>
    <p:cSldViewPr snapToGrid="0" showGuides="1">
      <p:cViewPr varScale="1">
        <p:scale>
          <a:sx n="100" d="100"/>
          <a:sy n="100" d="100"/>
        </p:scale>
        <p:origin x="711" y="45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1.fntdata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font" Target="fonts/font19.fntdata"/><Relationship Id="rId50" Type="http://schemas.openxmlformats.org/officeDocument/2006/relationships/font" Target="fonts/font2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1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3" Type="http://schemas.openxmlformats.org/officeDocument/2006/relationships/font" Target="fonts/font2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customXml" Target="../customXml/item3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font" Target="fonts/font2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59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font" Target="fonts/font13.fntdata"/><Relationship Id="rId54" Type="http://schemas.openxmlformats.org/officeDocument/2006/relationships/font" Target="fonts/font26.fntdata"/><Relationship Id="rId62" Type="http://schemas.openxmlformats.org/officeDocument/2006/relationships/customXml" Target="../customXml/item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font" Target="fonts/font2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52" Type="http://schemas.openxmlformats.org/officeDocument/2006/relationships/font" Target="fonts/font24.fntdata"/><Relationship Id="rId6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g49120\AppData\Local\Microsoft\Windows\INetCache\Content.Outlook\K2J649VW\SantaAna_SEA%20Trend%20Data_HPG%20(00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19-22 Goal</c:v>
                </c:pt>
              </c:strCache>
            </c:strRef>
          </c:tx>
          <c:spPr>
            <a:pattFill prst="wd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2.4808297301072129E-3"/>
                  <c:y val="1.9635042556767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21A-4F2E-B010-AA00B710A0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20B06040202020202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Enroll</c:v>
                </c:pt>
                <c:pt idx="1">
                  <c:v>Transfer</c:v>
                </c:pt>
                <c:pt idx="2">
                  <c:v>Retained</c:v>
                </c:pt>
                <c:pt idx="3">
                  <c:v>Math English</c:v>
                </c:pt>
                <c:pt idx="4">
                  <c:v>Vision Goal</c:v>
                </c:pt>
              </c:strCache>
            </c:strRef>
          </c:cat>
          <c:val>
            <c:numRef>
              <c:f>Sheet1!$B$2:$B$6</c:f>
              <c:numCache>
                <c:formatCode>0.0%</c:formatCode>
                <c:ptCount val="5"/>
                <c:pt idx="0">
                  <c:v>0.1</c:v>
                </c:pt>
                <c:pt idx="1">
                  <c:v>0.35</c:v>
                </c:pt>
                <c:pt idx="2">
                  <c:v>0.06</c:v>
                </c:pt>
                <c:pt idx="3">
                  <c:v>1.1619999999999999</c:v>
                </c:pt>
                <c:pt idx="4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1A-4F2E-B010-AA00B710A0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Change from Baseline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2.4808297301071674E-3"/>
                  <c:y val="9.0014195714554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3C3D-4201-B80E-0092D32E2DC8}"/>
                </c:ext>
              </c:extLst>
            </c:dLbl>
            <c:dLbl>
              <c:idx val="2"/>
              <c:layout>
                <c:manualLayout>
                  <c:x val="2.2327467570964914E-2"/>
                  <c:y val="0.1200192651304513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3C3D-4201-B80E-0092D32E2D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20B0604020202020204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Enroll</c:v>
                </c:pt>
                <c:pt idx="1">
                  <c:v>Transfer</c:v>
                </c:pt>
                <c:pt idx="2">
                  <c:v>Retained</c:v>
                </c:pt>
                <c:pt idx="3">
                  <c:v>Math English</c:v>
                </c:pt>
                <c:pt idx="4">
                  <c:v>Vision Goal</c:v>
                </c:pt>
              </c:strCache>
            </c:strRef>
          </c:cat>
          <c:val>
            <c:numRef>
              <c:f>Sheet1!$C$2:$C$6</c:f>
              <c:numCache>
                <c:formatCode>0.0%</c:formatCode>
                <c:ptCount val="5"/>
                <c:pt idx="0">
                  <c:v>-2.1000000000000001E-2</c:v>
                </c:pt>
                <c:pt idx="1">
                  <c:v>6.0999999999999999E-2</c:v>
                </c:pt>
                <c:pt idx="2">
                  <c:v>-9.7000000000000003E-2</c:v>
                </c:pt>
                <c:pt idx="3">
                  <c:v>0.51700000000000002</c:v>
                </c:pt>
                <c:pt idx="4">
                  <c:v>0.122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1A-4F2E-B010-AA00B710A0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9408512"/>
        <c:axId val="699406216"/>
      </c:barChart>
      <c:catAx>
        <c:axId val="699408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20B0604020202020204" pitchFamily="2" charset="0"/>
                <a:ea typeface="+mn-ea"/>
                <a:cs typeface="+mn-cs"/>
              </a:defRPr>
            </a:pPr>
            <a:endParaRPr lang="en-US"/>
          </a:p>
        </c:txPr>
        <c:crossAx val="699406216"/>
        <c:crosses val="autoZero"/>
        <c:auto val="1"/>
        <c:lblAlgn val="ctr"/>
        <c:lblOffset val="100"/>
        <c:noMultiLvlLbl val="0"/>
      </c:catAx>
      <c:valAx>
        <c:axId val="6994062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20B0604020202020204" pitchFamily="2" charset="0"/>
                <a:ea typeface="+mn-ea"/>
                <a:cs typeface="+mn-cs"/>
              </a:defRPr>
            </a:pPr>
            <a:endParaRPr lang="en-US"/>
          </a:p>
        </c:txPr>
        <c:crossAx val="699408512"/>
        <c:crosses val="autoZero"/>
        <c:crossBetween val="between"/>
        <c:majorUnit val="0.4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Condensed" panose="020B0604020202020204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20B0604020202020204" pitchFamily="2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8686348639464E-2"/>
          <c:y val="1.5155131264916468E-2"/>
          <c:w val="0.75996348177416762"/>
          <c:h val="0.74406959563102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Vision Goal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34-43CA-8C00-7D609E32F18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Recent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Vision Goal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34-43CA-8C00-7D609E32F18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Vision Goal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6.9999999999999951E-2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34-43CA-8C00-7D609E32F1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2"/>
        <c:overlap val="-30"/>
        <c:axId val="1035751504"/>
        <c:axId val="1035746256"/>
      </c:barChart>
      <c:catAx>
        <c:axId val="103575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en-US"/>
          </a:p>
        </c:txPr>
        <c:crossAx val="1035746256"/>
        <c:crosses val="autoZero"/>
        <c:auto val="1"/>
        <c:lblAlgn val="ctr"/>
        <c:lblOffset val="100"/>
        <c:noMultiLvlLbl val="0"/>
      </c:catAx>
      <c:valAx>
        <c:axId val="1035746256"/>
        <c:scaling>
          <c:orientation val="minMax"/>
        </c:scaling>
        <c:delete val="1"/>
        <c:axPos val="l"/>
        <c:numFmt formatCode="0.00" sourceLinked="1"/>
        <c:majorTickMark val="none"/>
        <c:minorTickMark val="none"/>
        <c:tickLblPos val="nextTo"/>
        <c:crossAx val="103575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solidFill>
            <a:schemeClr val="dk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0000506000000000000" pitchFamily="2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528686348639464E-2"/>
          <c:y val="1.5155131264916468E-2"/>
          <c:w val="0.75996348177416762"/>
          <c:h val="0.744069595631026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Retain</c:v>
                </c:pt>
                <c:pt idx="1">
                  <c:v>Enroll</c:v>
                </c:pt>
              </c:strCache>
            </c:strRef>
          </c:cat>
          <c:val>
            <c:numRef>
              <c:f>Sheet1!$B$2:$B$3</c:f>
              <c:numCache>
                <c:formatCode>0.0%</c:formatCode>
                <c:ptCount val="2"/>
                <c:pt idx="0">
                  <c:v>-6.6000000000000003E-2</c:v>
                </c:pt>
                <c:pt idx="1">
                  <c:v>-0.14299999999999999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5-41B8-B549-652F4E499DE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Recent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Retain</c:v>
                </c:pt>
                <c:pt idx="1">
                  <c:v>Enroll</c:v>
                </c:pt>
              </c:strCache>
            </c:strRef>
          </c:cat>
          <c:val>
            <c:numRef>
              <c:f>Sheet1!$C$2:$C$3</c:f>
              <c:numCache>
                <c:formatCode>0.0%</c:formatCode>
                <c:ptCount val="2"/>
                <c:pt idx="0">
                  <c:v>-0.106</c:v>
                </c:pt>
                <c:pt idx="1">
                  <c:v>-0.19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B5-41B8-B549-652F4E499DE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Retain</c:v>
                </c:pt>
                <c:pt idx="1">
                  <c:v>Enroll</c:v>
                </c:pt>
              </c:strCache>
            </c:strRef>
          </c:cat>
          <c:val>
            <c:numRef>
              <c:f>Sheet1!$D$2:$D$3</c:f>
              <c:numCache>
                <c:formatCode>0.0%</c:formatCode>
                <c:ptCount val="2"/>
                <c:pt idx="0">
                  <c:v>-3.9999999999999994E-2</c:v>
                </c:pt>
                <c:pt idx="1">
                  <c:v>-4.7000000000000014E-2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AB5-41B8-B549-652F4E499D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751504"/>
        <c:axId val="1035746256"/>
      </c:barChart>
      <c:catAx>
        <c:axId val="103575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en-US"/>
          </a:p>
        </c:txPr>
        <c:crossAx val="1035746256"/>
        <c:crosses val="autoZero"/>
        <c:auto val="1"/>
        <c:lblAlgn val="ctr"/>
        <c:lblOffset val="100"/>
        <c:noMultiLvlLbl val="0"/>
      </c:catAx>
      <c:valAx>
        <c:axId val="1035746256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03575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/>
      <c:overlay val="0"/>
      <c:spPr>
        <a:noFill/>
        <a:ln>
          <a:solidFill>
            <a:schemeClr val="dk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0000506000000000000" pitchFamily="2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30154108502E-2"/>
          <c:y val="0.17165415777599383"/>
          <c:w val="0.88564353667294782"/>
          <c:h val="0.57241539737083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Enroll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-0.158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FE-4D29-918F-88218971FC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Recent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Enroll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-0.155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FE-4D29-918F-88218971FC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Enroll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3.0000000000000027E-3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8FE-4D29-918F-88218971FC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751504"/>
        <c:axId val="1035746256"/>
      </c:barChart>
      <c:catAx>
        <c:axId val="103575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en-US"/>
          </a:p>
        </c:txPr>
        <c:crossAx val="1035746256"/>
        <c:crosses val="autoZero"/>
        <c:auto val="1"/>
        <c:lblAlgn val="ctr"/>
        <c:lblOffset val="100"/>
        <c:noMultiLvlLbl val="0"/>
      </c:catAx>
      <c:valAx>
        <c:axId val="10357462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357515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solidFill>
            <a:schemeClr val="dk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Barlow Condensed" panose="00000506000000000000" pitchFamily="2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0000506000000000000" pitchFamily="2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30154108502E-2"/>
          <c:y val="0.17165415777599383"/>
          <c:w val="0.88564353667294782"/>
          <c:h val="0.57241539737083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English/Math</c:v>
                </c:pt>
              </c:strCache>
            </c:strRef>
          </c:cat>
          <c:val>
            <c:numRef>
              <c:f>Sheet1!$B$2</c:f>
              <c:numCache>
                <c:formatCode>0.0%</c:formatCode>
                <c:ptCount val="1"/>
                <c:pt idx="0">
                  <c:v>-1.7000000000000001E-2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036-4CF0-80A8-FA33984A4C5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Recent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English/Math</c:v>
                </c:pt>
              </c:strCache>
            </c:strRef>
          </c:cat>
          <c:val>
            <c:numRef>
              <c:f>Sheet1!$C$2</c:f>
              <c:numCache>
                <c:formatCode>0.0%</c:formatCode>
                <c:ptCount val="1"/>
                <c:pt idx="0">
                  <c:v>-1.6E-2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036-4CF0-80A8-FA33984A4C5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English/Math</c:v>
                </c:pt>
              </c:strCache>
            </c:strRef>
          </c:cat>
          <c:val>
            <c:numRef>
              <c:f>Sheet1!$D$2</c:f>
              <c:numCache>
                <c:formatCode>0.0%</c:formatCode>
                <c:ptCount val="1"/>
                <c:pt idx="0">
                  <c:v>1.0000000000000009E-3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036-4CF0-80A8-FA33984A4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751504"/>
        <c:axId val="1035746256"/>
      </c:barChart>
      <c:catAx>
        <c:axId val="103575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en-US"/>
          </a:p>
        </c:txPr>
        <c:crossAx val="1035746256"/>
        <c:crosses val="autoZero"/>
        <c:auto val="1"/>
        <c:lblAlgn val="ctr"/>
        <c:lblOffset val="100"/>
        <c:noMultiLvlLbl val="0"/>
      </c:catAx>
      <c:valAx>
        <c:axId val="103574625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03575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0000506000000000000" pitchFamily="2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8518530154108502E-2"/>
          <c:y val="0.17165415777599383"/>
          <c:w val="0.88564353667294782"/>
          <c:h val="0.572415397370838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Transfer</c:v>
                </c:pt>
              </c:strCache>
            </c:strRef>
          </c:cat>
          <c:val>
            <c:numRef>
              <c:f>Sheet1!$B$2</c:f>
              <c:numCache>
                <c:formatCode>0.00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10-4F7F-8826-F452F90B76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Most Recent Year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Transfer</c:v>
                </c:pt>
              </c:strCache>
            </c:strRef>
          </c:cat>
          <c:val>
            <c:numRef>
              <c:f>Sheet1!$C$2</c:f>
              <c:numCache>
                <c:formatCode>0.00</c:formatCode>
                <c:ptCount val="1"/>
                <c:pt idx="0">
                  <c:v>0.85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F10-4F7F-8826-F452F90B76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Change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Barlow Condensed" panose="00000506000000000000" pitchFamily="2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Transfer</c:v>
                </c:pt>
              </c:strCache>
            </c:strRef>
          </c:cat>
          <c:val>
            <c:numRef>
              <c:f>Sheet1!$D$2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F10-4F7F-8826-F452F90B76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035751504"/>
        <c:axId val="1035746256"/>
      </c:barChart>
      <c:catAx>
        <c:axId val="10357515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Barlow Condensed" panose="00000506000000000000" pitchFamily="2" charset="0"/>
                <a:ea typeface="+mn-ea"/>
                <a:cs typeface="+mn-cs"/>
              </a:defRPr>
            </a:pPr>
            <a:endParaRPr lang="en-US"/>
          </a:p>
        </c:txPr>
        <c:crossAx val="1035746256"/>
        <c:crosses val="autoZero"/>
        <c:auto val="1"/>
        <c:lblAlgn val="ctr"/>
        <c:lblOffset val="100"/>
        <c:noMultiLvlLbl val="0"/>
      </c:catAx>
      <c:valAx>
        <c:axId val="1035746256"/>
        <c:scaling>
          <c:orientation val="minMax"/>
        </c:scaling>
        <c:delete val="1"/>
        <c:axPos val="b"/>
        <c:numFmt formatCode="0.00" sourceLinked="1"/>
        <c:majorTickMark val="none"/>
        <c:minorTickMark val="none"/>
        <c:tickLblPos val="nextTo"/>
        <c:crossAx val="103575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Barlow Condensed" panose="00000506000000000000" pitchFamily="2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5400" cap="sq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4"/>
              <c:layout>
                <c:manualLayout>
                  <c:x val="-7.6918616388728614E-2"/>
                  <c:y val="-6.36551950513607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8F1-4778-8CA1-316348EA614D}"/>
                </c:ext>
              </c:extLst>
            </c:dLbl>
            <c:dLbl>
              <c:idx val="5"/>
              <c:layout>
                <c:manualLayout>
                  <c:x val="6.007752854750787E-4"/>
                  <c:y val="7.9547210819677656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8F1-4778-8CA1-316348EA61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'[SantaAna_SEA Trend Data_HPG (002).xlsx]Transferred'!$M$25:$R$25</c:f>
              <c:strCache>
                <c:ptCount val="6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  <c:pt idx="3">
                  <c:v>2017-2018</c:v>
                </c:pt>
                <c:pt idx="4">
                  <c:v>2018-2019</c:v>
                </c:pt>
                <c:pt idx="5">
                  <c:v>2020-2021</c:v>
                </c:pt>
              </c:strCache>
            </c:strRef>
          </c:cat>
          <c:val>
            <c:numRef>
              <c:f>'[SantaAna_SEA Trend Data_HPG (002).xlsx]Transferred'!$M$26:$R$26</c:f>
              <c:numCache>
                <c:formatCode>General</c:formatCode>
                <c:ptCount val="6"/>
                <c:pt idx="0">
                  <c:v>1810</c:v>
                </c:pt>
                <c:pt idx="1">
                  <c:v>2025</c:v>
                </c:pt>
                <c:pt idx="2">
                  <c:v>1924</c:v>
                </c:pt>
                <c:pt idx="3">
                  <c:v>1898</c:v>
                </c:pt>
                <c:pt idx="4" formatCode="0">
                  <c:v>2041</c:v>
                </c:pt>
                <c:pt idx="5">
                  <c:v>2688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8F1-4778-8CA1-316348EA614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smooth val="0"/>
        <c:axId val="409915904"/>
        <c:axId val="409916232"/>
      </c:lineChart>
      <c:catAx>
        <c:axId val="40991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916232"/>
        <c:crosses val="autoZero"/>
        <c:auto val="1"/>
        <c:lblAlgn val="ctr"/>
        <c:lblOffset val="100"/>
        <c:noMultiLvlLbl val="0"/>
      </c:catAx>
      <c:valAx>
        <c:axId val="409916232"/>
        <c:scaling>
          <c:orientation val="minMax"/>
          <c:max val="2700"/>
          <c:min val="170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09915904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8" name="Google Shape;168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g804e9800b4_0_13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2" name="Google Shape;2222;g804e9800b4_0_13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6156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4145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577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7" name="Google Shape;3157;g8714a43093_3_3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8" name="Google Shape;3158;g8714a43093_3_304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16024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5031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55770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8" name="Google Shape;2338;g86fa6133bc_4_21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9" name="Google Shape;2339;g86fa6133bc_4_2159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90995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264013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079383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804e9800b4_0_8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804e9800b4_0_8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6" name="Google Shape;2636;g8714a43093_1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7" name="Google Shape;2637;g8714a43093_1_119:notes"/>
          <p:cNvSpPr txBox="1">
            <a:spLocks noGrp="1"/>
          </p:cNvSpPr>
          <p:nvPr>
            <p:ph type="body" idx="1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spcFirstLastPara="1" wrap="square" lIns="96645" tIns="96645" rIns="96645" bIns="96645" anchor="t" anchorCtr="0">
            <a:no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96102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227966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177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947100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81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5794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2476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Changes can be viewed here: https://www.calpassplus.org/CalPassPlus2.0/Media/Launchboard/ssm/Changes%20in%20Definitions_SSM%203.0_Mar%202021.docx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804e9800b4_0_1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804e9800b4_0_1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 smtClean="0"/>
              <a:t>https</a:t>
            </a:r>
            <a:r>
              <a:rPr lang="en-US" dirty="0"/>
              <a:t>://www.calpassplus.org/CalPassPlus2.0/Media/Launchboard/ssm/Changes%20in%20Definitions_SSM%203.0_Mar%202021.docx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Changes can be viewed here: https://www.calpassplus.org/CalPassPlus2.0/Media/Launchboard/ssm/Changes%20in%20Definitions_SSM%203.0_Mar%202021.docx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458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86fa6133bc_4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86fa6133bc_4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g8714a43093_3_9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3" name="Google Shape;2153;g8714a43093_3_9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0385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Google Shape;2180;g804e9800b4_0_1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1" name="Google Shape;2181;g804e9800b4_0_11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9" name="Google Shape;3459;g8728718f4e_1_1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0" name="Google Shape;3460;g8728718f4e_1_1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;p2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subTitle" idx="1"/>
          </p:nvPr>
        </p:nvSpPr>
        <p:spPr>
          <a:xfrm>
            <a:off x="5248656" y="3721608"/>
            <a:ext cx="3264300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Barlow Semi Condensed Medium"/>
              <a:buNone/>
              <a:defRPr sz="2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cxnSp>
        <p:nvCxnSpPr>
          <p:cNvPr id="10" name="Google Shape;10;p2"/>
          <p:cNvCxnSpPr/>
          <p:nvPr/>
        </p:nvCxnSpPr>
        <p:spPr>
          <a:xfrm flipH="1">
            <a:off x="5827050" y="451300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" name="Google Shape;11;p2"/>
          <p:cNvCxnSpPr/>
          <p:nvPr/>
        </p:nvCxnSpPr>
        <p:spPr>
          <a:xfrm rot="10800000">
            <a:off x="7512925" y="45785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 flipH="1">
            <a:off x="8348975" y="-6625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>
            <a:off x="8064275" y="887850"/>
            <a:ext cx="581800" cy="582350"/>
            <a:chOff x="8064275" y="887850"/>
            <a:chExt cx="581800" cy="582350"/>
          </a:xfrm>
        </p:grpSpPr>
        <p:sp>
          <p:nvSpPr>
            <p:cNvPr id="14" name="Google Shape;14;p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7353050" y="316275"/>
            <a:ext cx="292025" cy="292575"/>
            <a:chOff x="7353050" y="316275"/>
            <a:chExt cx="292025" cy="292575"/>
          </a:xfrm>
        </p:grpSpPr>
        <p:sp>
          <p:nvSpPr>
            <p:cNvPr id="21" name="Google Shape;21;p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/>
          <p:nvPr/>
        </p:nvSpPr>
        <p:spPr>
          <a:xfrm>
            <a:off x="5690580" y="425807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5688325" y="423275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5727069" y="46230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5724827" y="459777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5766657" y="501884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5764415" y="499642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" name="Google Shape;31;p2"/>
          <p:cNvGrpSpPr/>
          <p:nvPr/>
        </p:nvGrpSpPr>
        <p:grpSpPr>
          <a:xfrm>
            <a:off x="5443350" y="289275"/>
            <a:ext cx="175013" cy="27000"/>
            <a:chOff x="5662375" y="212375"/>
            <a:chExt cx="175013" cy="27000"/>
          </a:xfrm>
        </p:grpSpPr>
        <p:sp>
          <p:nvSpPr>
            <p:cNvPr id="32" name="Google Shape;32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36" name="Google Shape;36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39;p2"/>
          <p:cNvGrpSpPr/>
          <p:nvPr/>
        </p:nvGrpSpPr>
        <p:grpSpPr>
          <a:xfrm>
            <a:off x="8068750" y="1581800"/>
            <a:ext cx="175013" cy="27000"/>
            <a:chOff x="5662375" y="212375"/>
            <a:chExt cx="175013" cy="27000"/>
          </a:xfrm>
        </p:grpSpPr>
        <p:sp>
          <p:nvSpPr>
            <p:cNvPr id="40" name="Google Shape;40;p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5"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24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185" name="Google Shape;1185;p24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6" name="Google Shape;1186;p24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87" name="Google Shape;1187;p24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188" name="Google Shape;1188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2" name="Google Shape;1192;p24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93" name="Google Shape;1193;p24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4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4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4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4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4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99" name="Google Shape;1199;p24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00" name="Google Shape;1200;p24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01" name="Google Shape;1201;p24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202" name="Google Shape;1202;p24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4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4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4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4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4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8" name="Google Shape;1208;p24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209" name="Google Shape;1209;p24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4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4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4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3" name="Google Shape;1213;p24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214" name="Google Shape;1214;p24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4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4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4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8" name="Google Shape;1218;p24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219" name="Google Shape;1219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2" name="Google Shape;1222;p24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223" name="Google Shape;1223;p2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CUSTOM_17">
    <p:spTree>
      <p:nvGrpSpPr>
        <p:cNvPr id="1" name="Shape 1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9" name="Google Shape;1289;p2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290" name="Google Shape;1290;p26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1" name="Google Shape;1291;p26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92" name="Google Shape;1292;p26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293" name="Google Shape;1293;p26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1294" name="Google Shape;1294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8" name="Google Shape;1298;p26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1299" name="Google Shape;1299;p26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6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6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6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6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6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05" name="Google Shape;1305;p26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1306" name="Google Shape;1306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09" name="Google Shape;1309;p26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10" name="Google Shape;1310;p26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1311" name="Google Shape;1311;p26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6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6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6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6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6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7" name="Google Shape;1317;p26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1318" name="Google Shape;1318;p26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6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6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6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2" name="Google Shape;1322;p26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1323" name="Google Shape;1323;p26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6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6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spTree>
      <p:nvGrpSpPr>
        <p:cNvPr id="1" name="Shape 1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27" name="Google Shape;1327;p27"/>
          <p:cNvCxnSpPr/>
          <p:nvPr/>
        </p:nvCxnSpPr>
        <p:spPr>
          <a:xfrm rot="5400000">
            <a:off x="7269708" y="3324550"/>
            <a:ext cx="1133100" cy="306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8" name="Google Shape;1328;p27"/>
          <p:cNvCxnSpPr/>
          <p:nvPr/>
        </p:nvCxnSpPr>
        <p:spPr>
          <a:xfrm rot="-5400000" flipH="1">
            <a:off x="7181408" y="2082400"/>
            <a:ext cx="1342200" cy="3153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29" name="Google Shape;1329;p27"/>
          <p:cNvCxnSpPr/>
          <p:nvPr/>
        </p:nvCxnSpPr>
        <p:spPr>
          <a:xfrm rot="5400000">
            <a:off x="7232433" y="736375"/>
            <a:ext cx="1332000" cy="392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0" name="Google Shape;1330;p27"/>
          <p:cNvCxnSpPr/>
          <p:nvPr/>
        </p:nvCxnSpPr>
        <p:spPr>
          <a:xfrm rot="5400000">
            <a:off x="8168433" y="-66600"/>
            <a:ext cx="273900" cy="4071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31" name="Google Shape;1331;p27"/>
          <p:cNvGrpSpPr/>
          <p:nvPr/>
        </p:nvGrpSpPr>
        <p:grpSpPr>
          <a:xfrm rot="5400000" flipH="1">
            <a:off x="7407333" y="1284925"/>
            <a:ext cx="581800" cy="582350"/>
            <a:chOff x="8064275" y="887850"/>
            <a:chExt cx="581800" cy="582350"/>
          </a:xfrm>
        </p:grpSpPr>
        <p:sp>
          <p:nvSpPr>
            <p:cNvPr id="1332" name="Google Shape;1332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38" name="Google Shape;1338;p27"/>
          <p:cNvGrpSpPr/>
          <p:nvPr/>
        </p:nvGrpSpPr>
        <p:grpSpPr>
          <a:xfrm rot="5400000" flipH="1">
            <a:off x="7869720" y="2754200"/>
            <a:ext cx="292025" cy="292575"/>
            <a:chOff x="7353050" y="316275"/>
            <a:chExt cx="292025" cy="292575"/>
          </a:xfrm>
        </p:grpSpPr>
        <p:sp>
          <p:nvSpPr>
            <p:cNvPr id="1339" name="Google Shape;1339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3" name="Google Shape;1343;p27"/>
          <p:cNvGrpSpPr/>
          <p:nvPr/>
        </p:nvGrpSpPr>
        <p:grpSpPr>
          <a:xfrm rot="5400000" flipH="1">
            <a:off x="8012458" y="178175"/>
            <a:ext cx="175000" cy="175000"/>
            <a:chOff x="8792300" y="321275"/>
            <a:chExt cx="175000" cy="175000"/>
          </a:xfrm>
        </p:grpSpPr>
        <p:sp>
          <p:nvSpPr>
            <p:cNvPr id="1344" name="Google Shape;1344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8" name="Google Shape;1348;p27"/>
          <p:cNvGrpSpPr/>
          <p:nvPr/>
        </p:nvGrpSpPr>
        <p:grpSpPr>
          <a:xfrm rot="5400000">
            <a:off x="7551683" y="3879926"/>
            <a:ext cx="293111" cy="293388"/>
            <a:chOff x="3164039" y="430875"/>
            <a:chExt cx="293111" cy="293388"/>
          </a:xfrm>
        </p:grpSpPr>
        <p:sp>
          <p:nvSpPr>
            <p:cNvPr id="1349" name="Google Shape;1349;p27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7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7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7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7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7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55" name="Google Shape;1355;p27"/>
          <p:cNvGrpSpPr/>
          <p:nvPr/>
        </p:nvGrpSpPr>
        <p:grpSpPr>
          <a:xfrm rot="5400000" flipH="1">
            <a:off x="8259052" y="323144"/>
            <a:ext cx="175013" cy="27000"/>
            <a:chOff x="5662375" y="212375"/>
            <a:chExt cx="175013" cy="27000"/>
          </a:xfrm>
        </p:grpSpPr>
        <p:sp>
          <p:nvSpPr>
            <p:cNvPr id="1356" name="Google Shape;135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359" name="Google Shape;1359;p27"/>
          <p:cNvCxnSpPr/>
          <p:nvPr/>
        </p:nvCxnSpPr>
        <p:spPr>
          <a:xfrm rot="5400000" flipH="1">
            <a:off x="740850" y="25983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0" name="Google Shape;1360;p27"/>
          <p:cNvCxnSpPr/>
          <p:nvPr/>
        </p:nvCxnSpPr>
        <p:spPr>
          <a:xfrm rot="-5400000">
            <a:off x="847100" y="3554000"/>
            <a:ext cx="829500" cy="7434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61" name="Google Shape;1361;p27"/>
          <p:cNvCxnSpPr/>
          <p:nvPr/>
        </p:nvCxnSpPr>
        <p:spPr>
          <a:xfrm rot="5400000" flipH="1">
            <a:off x="1105775" y="415125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rgbClr val="1A2E3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62" name="Google Shape;1362;p27"/>
          <p:cNvGrpSpPr/>
          <p:nvPr/>
        </p:nvGrpSpPr>
        <p:grpSpPr>
          <a:xfrm rot="5400000">
            <a:off x="621475" y="4062025"/>
            <a:ext cx="581800" cy="582350"/>
            <a:chOff x="8064275" y="887850"/>
            <a:chExt cx="581800" cy="582350"/>
          </a:xfrm>
        </p:grpSpPr>
        <p:sp>
          <p:nvSpPr>
            <p:cNvPr id="1363" name="Google Shape;1363;p27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7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7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7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7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7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69" name="Google Shape;1369;p27"/>
          <p:cNvGrpSpPr/>
          <p:nvPr/>
        </p:nvGrpSpPr>
        <p:grpSpPr>
          <a:xfrm rot="5400000">
            <a:off x="1482825" y="3350800"/>
            <a:ext cx="292025" cy="292575"/>
            <a:chOff x="7353050" y="316275"/>
            <a:chExt cx="292025" cy="292575"/>
          </a:xfrm>
        </p:grpSpPr>
        <p:sp>
          <p:nvSpPr>
            <p:cNvPr id="1370" name="Google Shape;1370;p27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7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7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7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74" name="Google Shape;1374;p27"/>
          <p:cNvGrpSpPr/>
          <p:nvPr/>
        </p:nvGrpSpPr>
        <p:grpSpPr>
          <a:xfrm rot="5400000">
            <a:off x="1595125" y="4790325"/>
            <a:ext cx="175000" cy="175000"/>
            <a:chOff x="8792300" y="321275"/>
            <a:chExt cx="175000" cy="175000"/>
          </a:xfrm>
        </p:grpSpPr>
        <p:sp>
          <p:nvSpPr>
            <p:cNvPr id="1375" name="Google Shape;1375;p27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7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7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7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79" name="Google Shape;1379;p27"/>
          <p:cNvSpPr/>
          <p:nvPr/>
        </p:nvSpPr>
        <p:spPr>
          <a:xfrm rot="5400000">
            <a:off x="1377117" y="1688743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27"/>
          <p:cNvSpPr/>
          <p:nvPr/>
        </p:nvSpPr>
        <p:spPr>
          <a:xfrm rot="5400000">
            <a:off x="1374876" y="1686211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27"/>
          <p:cNvSpPr/>
          <p:nvPr/>
        </p:nvSpPr>
        <p:spPr>
          <a:xfrm rot="5400000">
            <a:off x="1413610" y="1725239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27"/>
          <p:cNvSpPr/>
          <p:nvPr/>
        </p:nvSpPr>
        <p:spPr>
          <a:xfrm rot="5400000">
            <a:off x="1411362" y="1722714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27"/>
          <p:cNvSpPr/>
          <p:nvPr/>
        </p:nvSpPr>
        <p:spPr>
          <a:xfrm rot="5400000">
            <a:off x="1453339" y="1764682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27"/>
          <p:cNvSpPr/>
          <p:nvPr/>
        </p:nvSpPr>
        <p:spPr>
          <a:xfrm rot="5400000">
            <a:off x="1450946" y="1762579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85" name="Google Shape;1385;p27"/>
          <p:cNvGrpSpPr/>
          <p:nvPr/>
        </p:nvGrpSpPr>
        <p:grpSpPr>
          <a:xfrm rot="5400000">
            <a:off x="1701119" y="1515381"/>
            <a:ext cx="175013" cy="27000"/>
            <a:chOff x="5662375" y="212375"/>
            <a:chExt cx="175013" cy="27000"/>
          </a:xfrm>
        </p:grpSpPr>
        <p:sp>
          <p:nvSpPr>
            <p:cNvPr id="1386" name="Google Shape;1386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89" name="Google Shape;1389;p27"/>
          <p:cNvGrpSpPr/>
          <p:nvPr/>
        </p:nvGrpSpPr>
        <p:grpSpPr>
          <a:xfrm rot="5400000">
            <a:off x="1819519" y="4562081"/>
            <a:ext cx="175013" cy="27000"/>
            <a:chOff x="5662375" y="212375"/>
            <a:chExt cx="175013" cy="27000"/>
          </a:xfrm>
        </p:grpSpPr>
        <p:sp>
          <p:nvSpPr>
            <p:cNvPr id="1390" name="Google Shape;1390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93" name="Google Shape;1393;p27"/>
          <p:cNvGrpSpPr/>
          <p:nvPr/>
        </p:nvGrpSpPr>
        <p:grpSpPr>
          <a:xfrm rot="5400000">
            <a:off x="408594" y="4140781"/>
            <a:ext cx="175013" cy="27000"/>
            <a:chOff x="5662375" y="212375"/>
            <a:chExt cx="175013" cy="27000"/>
          </a:xfrm>
        </p:grpSpPr>
        <p:sp>
          <p:nvSpPr>
            <p:cNvPr id="1394" name="Google Shape;1394;p27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7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7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spTree>
      <p:nvGrpSpPr>
        <p:cNvPr id="1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28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1399" name="Google Shape;1399;p28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00" name="Google Shape;1400;p28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01" name="Google Shape;1401;p28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1402" name="Google Shape;1402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3" name="Google Shape;1403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4" name="Google Shape;1404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06" name="Google Shape;1406;p28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1407" name="Google Shape;1407;p28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28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28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28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11" name="Google Shape;1411;p28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1412" name="Google Shape;1412;p28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28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28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28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28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28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20"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9" name="Google Shape;1419;p29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420" name="Google Shape;1420;p29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21" name="Google Shape;1421;p29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422" name="Google Shape;1422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7" name="Google Shape;1427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28" name="Google Shape;1428;p29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429" name="Google Shape;1429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0" name="Google Shape;1430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1" name="Google Shape;1431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2" name="Google Shape;1432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3" name="Google Shape;1433;p29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434" name="Google Shape;1434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5" name="Google Shape;1435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6" name="Google Shape;1436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7" name="Google Shape;1437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38" name="Google Shape;1438;p29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39" name="Google Shape;1439;p29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440" name="Google Shape;1440;p29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1" name="Google Shape;1441;p29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2" name="Google Shape;1442;p29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3" name="Google Shape;1443;p29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4" name="Google Shape;1444;p29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5" name="Google Shape;1445;p29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46" name="Google Shape;1446;p29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7" name="Google Shape;1447;p29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8" name="Google Shape;1448;p29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49" name="Google Shape;1449;p29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0" name="Google Shape;1450;p29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1" name="Google Shape;1451;p29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52" name="Google Shape;1452;p29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3" name="Google Shape;1453;p29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4" name="Google Shape;1454;p29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5" name="Google Shape;1455;p29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56" name="Google Shape;1456;p29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457" name="Google Shape;1457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8" name="Google Shape;1458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9" name="Google Shape;1459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0" name="Google Shape;1460;p29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461" name="Google Shape;1461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2" name="Google Shape;1462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3" name="Google Shape;1463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4" name="Google Shape;1464;p29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465" name="Google Shape;1465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6" name="Google Shape;1466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7" name="Google Shape;1467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68" name="Google Shape;1468;p29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469" name="Google Shape;1469;p29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0" name="Google Shape;1470;p29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1" name="Google Shape;1471;p29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472" name="Google Shape;1472;p29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73" name="Google Shape;1473;p29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474" name="Google Shape;1474;p29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9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9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9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rgbClr val="595959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21">
    <p:spTree>
      <p:nvGrpSpPr>
        <p:cNvPr id="1" name="Shape 1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9" name="Google Shape;1479;p30"/>
          <p:cNvGrpSpPr/>
          <p:nvPr/>
        </p:nvGrpSpPr>
        <p:grpSpPr>
          <a:xfrm>
            <a:off x="-6867" y="-6625"/>
            <a:ext cx="9152342" cy="5102050"/>
            <a:chOff x="-6867" y="-6625"/>
            <a:chExt cx="9152342" cy="5102050"/>
          </a:xfrm>
        </p:grpSpPr>
        <p:cxnSp>
          <p:nvCxnSpPr>
            <p:cNvPr id="1480" name="Google Shape;1480;p30"/>
            <p:cNvCxnSpPr/>
            <p:nvPr/>
          </p:nvCxnSpPr>
          <p:spPr>
            <a:xfrm>
              <a:off x="2904283" y="4513075"/>
              <a:ext cx="1133100" cy="306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1" name="Google Shape;1481;p30"/>
            <p:cNvCxnSpPr/>
            <p:nvPr/>
          </p:nvCxnSpPr>
          <p:spPr>
            <a:xfrm rot="10800000" flipH="1">
              <a:off x="1562083" y="4492325"/>
              <a:ext cx="1342200" cy="315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2" name="Google Shape;1482;p30"/>
            <p:cNvCxnSpPr/>
            <p:nvPr/>
          </p:nvCxnSpPr>
          <p:spPr>
            <a:xfrm>
              <a:off x="259558" y="4408000"/>
              <a:ext cx="1332000" cy="392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83" name="Google Shape;1483;p30"/>
            <p:cNvCxnSpPr/>
            <p:nvPr/>
          </p:nvCxnSpPr>
          <p:spPr>
            <a:xfrm>
              <a:off x="-6867" y="3993550"/>
              <a:ext cx="273900" cy="407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484" name="Google Shape;1484;p30"/>
            <p:cNvGrpSpPr/>
            <p:nvPr/>
          </p:nvGrpSpPr>
          <p:grpSpPr>
            <a:xfrm flipH="1">
              <a:off x="1278333" y="4513075"/>
              <a:ext cx="581800" cy="582350"/>
              <a:chOff x="8064275" y="887850"/>
              <a:chExt cx="581800" cy="582350"/>
            </a:xfrm>
          </p:grpSpPr>
          <p:sp>
            <p:nvSpPr>
              <p:cNvPr id="1485" name="Google Shape;1485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6" name="Google Shape;1486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7" name="Google Shape;1487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8" name="Google Shape;1488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89" name="Google Shape;1489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0" name="Google Shape;1490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1" name="Google Shape;1491;p30"/>
            <p:cNvGrpSpPr/>
            <p:nvPr/>
          </p:nvGrpSpPr>
          <p:grpSpPr>
            <a:xfrm flipH="1">
              <a:off x="2747608" y="4340463"/>
              <a:ext cx="292025" cy="292575"/>
              <a:chOff x="7353050" y="316275"/>
              <a:chExt cx="292025" cy="292575"/>
            </a:xfrm>
          </p:grpSpPr>
          <p:sp>
            <p:nvSpPr>
              <p:cNvPr id="1492" name="Google Shape;1492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3" name="Google Shape;1493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4" name="Google Shape;1494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5" name="Google Shape;1495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96" name="Google Shape;1496;p30"/>
            <p:cNvGrpSpPr/>
            <p:nvPr/>
          </p:nvGrpSpPr>
          <p:grpSpPr>
            <a:xfrm flipH="1">
              <a:off x="171308" y="4315025"/>
              <a:ext cx="175000" cy="175000"/>
              <a:chOff x="8792300" y="321275"/>
              <a:chExt cx="175000" cy="175000"/>
            </a:xfrm>
          </p:grpSpPr>
          <p:sp>
            <p:nvSpPr>
              <p:cNvPr id="1497" name="Google Shape;1497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8" name="Google Shape;1498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99" name="Google Shape;1499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0" name="Google Shape;1500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1" name="Google Shape;1501;p30"/>
            <p:cNvGrpSpPr/>
            <p:nvPr/>
          </p:nvGrpSpPr>
          <p:grpSpPr>
            <a:xfrm>
              <a:off x="3873197" y="4657550"/>
              <a:ext cx="293111" cy="293388"/>
              <a:chOff x="3164039" y="430875"/>
              <a:chExt cx="293111" cy="293388"/>
            </a:xfrm>
          </p:grpSpPr>
          <p:sp>
            <p:nvSpPr>
              <p:cNvPr id="1502" name="Google Shape;1502;p30"/>
              <p:cNvSpPr/>
              <p:nvPr/>
            </p:nvSpPr>
            <p:spPr>
              <a:xfrm flipH="1">
                <a:off x="3166281" y="433407"/>
                <a:ext cx="288614" cy="288337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3" name="Google Shape;1503;p30"/>
              <p:cNvSpPr/>
              <p:nvPr/>
            </p:nvSpPr>
            <p:spPr>
              <a:xfrm flipH="1">
                <a:off x="3164039" y="430875"/>
                <a:ext cx="293111" cy="293388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30"/>
              <p:cNvSpPr/>
              <p:nvPr/>
            </p:nvSpPr>
            <p:spPr>
              <a:xfrm flipH="1">
                <a:off x="3202780" y="469909"/>
                <a:ext cx="215626" cy="215337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30"/>
              <p:cNvSpPr/>
              <p:nvPr/>
            </p:nvSpPr>
            <p:spPr>
              <a:xfrm flipH="1">
                <a:off x="3200525" y="467377"/>
                <a:ext cx="220123" cy="220400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30"/>
              <p:cNvSpPr/>
              <p:nvPr/>
            </p:nvSpPr>
            <p:spPr>
              <a:xfrm flipH="1">
                <a:off x="3242641" y="509484"/>
                <a:ext cx="136177" cy="136177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30"/>
              <p:cNvSpPr/>
              <p:nvPr/>
            </p:nvSpPr>
            <p:spPr>
              <a:xfrm flipH="1">
                <a:off x="3240109" y="507242"/>
                <a:ext cx="140951" cy="140674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08" name="Google Shape;1508;p30"/>
            <p:cNvGrpSpPr/>
            <p:nvPr/>
          </p:nvGrpSpPr>
          <p:grpSpPr>
            <a:xfrm flipH="1">
              <a:off x="242270" y="4142425"/>
              <a:ext cx="175013" cy="27000"/>
              <a:chOff x="5662375" y="212375"/>
              <a:chExt cx="175013" cy="27000"/>
            </a:xfrm>
          </p:grpSpPr>
          <p:sp>
            <p:nvSpPr>
              <p:cNvPr id="1509" name="Google Shape;150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512" name="Google Shape;1512;p30"/>
            <p:cNvCxnSpPr/>
            <p:nvPr/>
          </p:nvCxnSpPr>
          <p:spPr>
            <a:xfrm rot="10800000">
              <a:off x="5995050" y="226600"/>
              <a:ext cx="1504500" cy="224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3" name="Google Shape;1513;p30"/>
            <p:cNvCxnSpPr/>
            <p:nvPr/>
          </p:nvCxnSpPr>
          <p:spPr>
            <a:xfrm rot="10800000">
              <a:off x="7512925" y="457850"/>
              <a:ext cx="829500" cy="7434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14" name="Google Shape;1514;p30"/>
            <p:cNvCxnSpPr/>
            <p:nvPr/>
          </p:nvCxnSpPr>
          <p:spPr>
            <a:xfrm flipH="1">
              <a:off x="8348975" y="-6625"/>
              <a:ext cx="796500" cy="11880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515" name="Google Shape;1515;p30"/>
            <p:cNvGrpSpPr/>
            <p:nvPr/>
          </p:nvGrpSpPr>
          <p:grpSpPr>
            <a:xfrm>
              <a:off x="8064275" y="1040250"/>
              <a:ext cx="581800" cy="582350"/>
              <a:chOff x="8064275" y="887850"/>
              <a:chExt cx="581800" cy="582350"/>
            </a:xfrm>
          </p:grpSpPr>
          <p:sp>
            <p:nvSpPr>
              <p:cNvPr id="1516" name="Google Shape;1516;p30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30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30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30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30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30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2" name="Google Shape;1522;p30"/>
            <p:cNvGrpSpPr/>
            <p:nvPr/>
          </p:nvGrpSpPr>
          <p:grpSpPr>
            <a:xfrm>
              <a:off x="7353050" y="316275"/>
              <a:ext cx="292025" cy="292575"/>
              <a:chOff x="7353050" y="316275"/>
              <a:chExt cx="292025" cy="292575"/>
            </a:xfrm>
          </p:grpSpPr>
          <p:sp>
            <p:nvSpPr>
              <p:cNvPr id="1523" name="Google Shape;1523;p30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30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30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30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27" name="Google Shape;1527;p30"/>
            <p:cNvGrpSpPr/>
            <p:nvPr/>
          </p:nvGrpSpPr>
          <p:grpSpPr>
            <a:xfrm>
              <a:off x="8792300" y="321275"/>
              <a:ext cx="175000" cy="175000"/>
              <a:chOff x="8792300" y="321275"/>
              <a:chExt cx="175000" cy="175000"/>
            </a:xfrm>
          </p:grpSpPr>
          <p:sp>
            <p:nvSpPr>
              <p:cNvPr id="1528" name="Google Shape;1528;p30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30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30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30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32" name="Google Shape;1532;p30"/>
            <p:cNvSpPr/>
            <p:nvPr/>
          </p:nvSpPr>
          <p:spPr>
            <a:xfrm>
              <a:off x="5829305" y="687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30"/>
            <p:cNvSpPr/>
            <p:nvPr/>
          </p:nvSpPr>
          <p:spPr>
            <a:xfrm>
              <a:off x="5827050" y="661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0"/>
            <p:cNvSpPr/>
            <p:nvPr/>
          </p:nvSpPr>
          <p:spPr>
            <a:xfrm>
              <a:off x="5865794" y="1052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0"/>
            <p:cNvSpPr/>
            <p:nvPr/>
          </p:nvSpPr>
          <p:spPr>
            <a:xfrm>
              <a:off x="5863552" y="1026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0"/>
            <p:cNvSpPr/>
            <p:nvPr/>
          </p:nvSpPr>
          <p:spPr>
            <a:xfrm>
              <a:off x="5905382" y="1447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0"/>
            <p:cNvSpPr/>
            <p:nvPr/>
          </p:nvSpPr>
          <p:spPr>
            <a:xfrm>
              <a:off x="5903140" y="1425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38" name="Google Shape;1538;p30"/>
            <p:cNvGrpSpPr/>
            <p:nvPr/>
          </p:nvGrpSpPr>
          <p:grpSpPr>
            <a:xfrm>
              <a:off x="8490050" y="170875"/>
              <a:ext cx="175013" cy="27000"/>
              <a:chOff x="5662375" y="212375"/>
              <a:chExt cx="175013" cy="27000"/>
            </a:xfrm>
          </p:grpSpPr>
          <p:sp>
            <p:nvSpPr>
              <p:cNvPr id="1539" name="Google Shape;1539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rgbClr val="59595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2" name="Google Shape;1542;p30"/>
            <p:cNvGrpSpPr/>
            <p:nvPr/>
          </p:nvGrpSpPr>
          <p:grpSpPr>
            <a:xfrm>
              <a:off x="8678350" y="1658000"/>
              <a:ext cx="175013" cy="27000"/>
              <a:chOff x="5662375" y="212375"/>
              <a:chExt cx="175013" cy="27000"/>
            </a:xfrm>
          </p:grpSpPr>
          <p:sp>
            <p:nvSpPr>
              <p:cNvPr id="1543" name="Google Shape;1543;p30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30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30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 4">
  <p:cSld name="Three columns of text 4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91" name="Google Shape;1091;p22"/>
          <p:cNvCxnSpPr/>
          <p:nvPr/>
        </p:nvCxnSpPr>
        <p:spPr>
          <a:xfrm>
            <a:off x="590450" y="4340600"/>
            <a:ext cx="670200" cy="423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2" name="Google Shape;1092;p22"/>
          <p:cNvSpPr txBox="1">
            <a:spLocks noGrp="1"/>
          </p:cNvSpPr>
          <p:nvPr>
            <p:ph type="title"/>
          </p:nvPr>
        </p:nvSpPr>
        <p:spPr>
          <a:xfrm>
            <a:off x="2208175" y="342775"/>
            <a:ext cx="4727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cxnSp>
        <p:nvCxnSpPr>
          <p:cNvPr id="1093" name="Google Shape;1093;p22"/>
          <p:cNvCxnSpPr/>
          <p:nvPr/>
        </p:nvCxnSpPr>
        <p:spPr>
          <a:xfrm rot="10800000" flipH="1">
            <a:off x="0" y="4332550"/>
            <a:ext cx="590700" cy="663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94" name="Google Shape;1094;p22"/>
          <p:cNvGrpSpPr/>
          <p:nvPr/>
        </p:nvGrpSpPr>
        <p:grpSpPr>
          <a:xfrm flipH="1">
            <a:off x="431725" y="4183775"/>
            <a:ext cx="292025" cy="292575"/>
            <a:chOff x="7353050" y="316275"/>
            <a:chExt cx="292025" cy="292575"/>
          </a:xfrm>
        </p:grpSpPr>
        <p:sp>
          <p:nvSpPr>
            <p:cNvPr id="1095" name="Google Shape;1095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9" name="Google Shape;1099;p22"/>
          <p:cNvGrpSpPr/>
          <p:nvPr/>
        </p:nvGrpSpPr>
        <p:grpSpPr>
          <a:xfrm>
            <a:off x="1075789" y="4604675"/>
            <a:ext cx="293111" cy="293388"/>
            <a:chOff x="3164039" y="430875"/>
            <a:chExt cx="293111" cy="293388"/>
          </a:xfrm>
        </p:grpSpPr>
        <p:sp>
          <p:nvSpPr>
            <p:cNvPr id="1100" name="Google Shape;1100;p22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106" name="Google Shape;1106;p22"/>
          <p:cNvCxnSpPr/>
          <p:nvPr/>
        </p:nvCxnSpPr>
        <p:spPr>
          <a:xfrm rot="10800000">
            <a:off x="7196975" y="2951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7" name="Google Shape;1107;p22"/>
          <p:cNvCxnSpPr/>
          <p:nvPr/>
        </p:nvCxnSpPr>
        <p:spPr>
          <a:xfrm flipH="1">
            <a:off x="8354075" y="-66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108" name="Google Shape;1108;p22"/>
          <p:cNvGrpSpPr/>
          <p:nvPr/>
        </p:nvGrpSpPr>
        <p:grpSpPr>
          <a:xfrm>
            <a:off x="8064275" y="526925"/>
            <a:ext cx="581800" cy="582350"/>
            <a:chOff x="8064275" y="887850"/>
            <a:chExt cx="581800" cy="582350"/>
          </a:xfrm>
        </p:grpSpPr>
        <p:sp>
          <p:nvSpPr>
            <p:cNvPr id="1109" name="Google Shape;1109;p22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5" name="Google Shape;1115;p22"/>
          <p:cNvGrpSpPr/>
          <p:nvPr/>
        </p:nvGrpSpPr>
        <p:grpSpPr>
          <a:xfrm>
            <a:off x="7033875" y="170875"/>
            <a:ext cx="292025" cy="292575"/>
            <a:chOff x="7353050" y="316275"/>
            <a:chExt cx="292025" cy="292575"/>
          </a:xfrm>
        </p:grpSpPr>
        <p:sp>
          <p:nvSpPr>
            <p:cNvPr id="1116" name="Google Shape;1116;p22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0" name="Google Shape;1120;p22"/>
          <p:cNvGrpSpPr/>
          <p:nvPr/>
        </p:nvGrpSpPr>
        <p:grpSpPr>
          <a:xfrm>
            <a:off x="8757950" y="229650"/>
            <a:ext cx="175000" cy="175000"/>
            <a:chOff x="8792300" y="321275"/>
            <a:chExt cx="175000" cy="175000"/>
          </a:xfrm>
        </p:grpSpPr>
        <p:sp>
          <p:nvSpPr>
            <p:cNvPr id="1121" name="Google Shape;1121;p22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5" name="Google Shape;1125;p22"/>
          <p:cNvGrpSpPr/>
          <p:nvPr/>
        </p:nvGrpSpPr>
        <p:grpSpPr>
          <a:xfrm>
            <a:off x="8490050" y="170875"/>
            <a:ext cx="175013" cy="27000"/>
            <a:chOff x="5662375" y="212375"/>
            <a:chExt cx="175013" cy="27000"/>
          </a:xfrm>
        </p:grpSpPr>
        <p:sp>
          <p:nvSpPr>
            <p:cNvPr id="1126" name="Google Shape;1126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9" name="Google Shape;1129;p22"/>
          <p:cNvGrpSpPr/>
          <p:nvPr/>
        </p:nvGrpSpPr>
        <p:grpSpPr>
          <a:xfrm>
            <a:off x="7916350" y="1124600"/>
            <a:ext cx="175013" cy="27000"/>
            <a:chOff x="5662375" y="212375"/>
            <a:chExt cx="175013" cy="27000"/>
          </a:xfrm>
        </p:grpSpPr>
        <p:sp>
          <p:nvSpPr>
            <p:cNvPr id="1130" name="Google Shape;1130;p22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3" name="Google Shape;1133;p22"/>
          <p:cNvSpPr txBox="1">
            <a:spLocks noGrp="1"/>
          </p:cNvSpPr>
          <p:nvPr>
            <p:ph type="subTitle" idx="1"/>
          </p:nvPr>
        </p:nvSpPr>
        <p:spPr>
          <a:xfrm>
            <a:off x="5641848" y="2743200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4" name="Google Shape;1134;p22"/>
          <p:cNvSpPr txBox="1">
            <a:spLocks noGrp="1"/>
          </p:cNvSpPr>
          <p:nvPr>
            <p:ph type="subTitle" idx="2"/>
          </p:nvPr>
        </p:nvSpPr>
        <p:spPr>
          <a:xfrm>
            <a:off x="3639312" y="1636776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5" name="Google Shape;1135;p22"/>
          <p:cNvSpPr txBox="1">
            <a:spLocks noGrp="1"/>
          </p:cNvSpPr>
          <p:nvPr>
            <p:ph type="subTitle" idx="3"/>
          </p:nvPr>
        </p:nvSpPr>
        <p:spPr>
          <a:xfrm>
            <a:off x="1636776" y="2249424"/>
            <a:ext cx="1865400" cy="4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1136" name="Google Shape;1136;p22"/>
          <p:cNvSpPr txBox="1">
            <a:spLocks noGrp="1"/>
          </p:cNvSpPr>
          <p:nvPr>
            <p:ph type="subTitle" idx="4"/>
          </p:nvPr>
        </p:nvSpPr>
        <p:spPr>
          <a:xfrm>
            <a:off x="5641848" y="3081528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7" name="Google Shape;1137;p22"/>
          <p:cNvSpPr txBox="1">
            <a:spLocks noGrp="1"/>
          </p:cNvSpPr>
          <p:nvPr>
            <p:ph type="subTitle" idx="5"/>
          </p:nvPr>
        </p:nvSpPr>
        <p:spPr>
          <a:xfrm>
            <a:off x="3639312" y="1975104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1138" name="Google Shape;1138;p22"/>
          <p:cNvSpPr txBox="1">
            <a:spLocks noGrp="1"/>
          </p:cNvSpPr>
          <p:nvPr>
            <p:ph type="subTitle" idx="6"/>
          </p:nvPr>
        </p:nvSpPr>
        <p:spPr>
          <a:xfrm>
            <a:off x="1636776" y="2596896"/>
            <a:ext cx="18654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1232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oogle Shape;44;p3"/>
          <p:cNvGrpSpPr/>
          <p:nvPr/>
        </p:nvGrpSpPr>
        <p:grpSpPr>
          <a:xfrm>
            <a:off x="2132649" y="713253"/>
            <a:ext cx="4878702" cy="3717004"/>
            <a:chOff x="399425" y="238125"/>
            <a:chExt cx="6810025" cy="5187000"/>
          </a:xfrm>
        </p:grpSpPr>
        <p:sp>
          <p:nvSpPr>
            <p:cNvPr id="45" name="Google Shape;45;p3"/>
            <p:cNvSpPr/>
            <p:nvPr/>
          </p:nvSpPr>
          <p:spPr>
            <a:xfrm>
              <a:off x="399425" y="238325"/>
              <a:ext cx="6810025" cy="5186100"/>
            </a:xfrm>
            <a:custGeom>
              <a:avLst/>
              <a:gdLst/>
              <a:ahLst/>
              <a:cxnLst/>
              <a:rect l="l" t="t" r="r" b="b"/>
              <a:pathLst>
                <a:path w="272401" h="207444" extrusionOk="0">
                  <a:moveTo>
                    <a:pt x="143525" y="0"/>
                  </a:moveTo>
                  <a:cubicBezTo>
                    <a:pt x="130816" y="0"/>
                    <a:pt x="118065" y="708"/>
                    <a:pt x="105367" y="1397"/>
                  </a:cubicBezTo>
                  <a:cubicBezTo>
                    <a:pt x="85699" y="2506"/>
                    <a:pt x="65661" y="3689"/>
                    <a:pt x="47175" y="10640"/>
                  </a:cubicBezTo>
                  <a:cubicBezTo>
                    <a:pt x="28764" y="17590"/>
                    <a:pt x="11832" y="31343"/>
                    <a:pt x="5990" y="50198"/>
                  </a:cubicBezTo>
                  <a:cubicBezTo>
                    <a:pt x="1" y="69867"/>
                    <a:pt x="6877" y="90940"/>
                    <a:pt x="13680" y="110387"/>
                  </a:cubicBezTo>
                  <a:cubicBezTo>
                    <a:pt x="22479" y="135305"/>
                    <a:pt x="31870" y="161332"/>
                    <a:pt x="51390" y="179152"/>
                  </a:cubicBezTo>
                  <a:cubicBezTo>
                    <a:pt x="67098" y="193557"/>
                    <a:pt x="97572" y="207444"/>
                    <a:pt x="121591" y="207444"/>
                  </a:cubicBezTo>
                  <a:cubicBezTo>
                    <a:pt x="124820" y="207444"/>
                    <a:pt x="127933" y="207193"/>
                    <a:pt x="130877" y="206658"/>
                  </a:cubicBezTo>
                  <a:cubicBezTo>
                    <a:pt x="145739" y="204070"/>
                    <a:pt x="159714" y="191205"/>
                    <a:pt x="171840" y="182923"/>
                  </a:cubicBezTo>
                  <a:cubicBezTo>
                    <a:pt x="188625" y="171314"/>
                    <a:pt x="205484" y="159705"/>
                    <a:pt x="222268" y="148097"/>
                  </a:cubicBezTo>
                  <a:cubicBezTo>
                    <a:pt x="236909" y="138041"/>
                    <a:pt x="252067" y="127319"/>
                    <a:pt x="260348" y="111644"/>
                  </a:cubicBezTo>
                  <a:cubicBezTo>
                    <a:pt x="272400" y="88722"/>
                    <a:pt x="266411" y="59071"/>
                    <a:pt x="249996" y="39033"/>
                  </a:cubicBezTo>
                  <a:cubicBezTo>
                    <a:pt x="233507" y="18995"/>
                    <a:pt x="208367" y="7756"/>
                    <a:pt x="182858" y="3098"/>
                  </a:cubicBezTo>
                  <a:cubicBezTo>
                    <a:pt x="169864" y="762"/>
                    <a:pt x="156717" y="0"/>
                    <a:pt x="1435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491875" y="238125"/>
              <a:ext cx="6575225" cy="5187000"/>
            </a:xfrm>
            <a:custGeom>
              <a:avLst/>
              <a:gdLst/>
              <a:ahLst/>
              <a:cxnLst/>
              <a:rect l="l" t="t" r="r" b="b"/>
              <a:pathLst>
                <a:path w="263009" h="207480" extrusionOk="0">
                  <a:moveTo>
                    <a:pt x="139601" y="0"/>
                  </a:moveTo>
                  <a:cubicBezTo>
                    <a:pt x="126957" y="0"/>
                    <a:pt x="114313" y="739"/>
                    <a:pt x="101669" y="1405"/>
                  </a:cubicBezTo>
                  <a:cubicBezTo>
                    <a:pt x="82001" y="2514"/>
                    <a:pt x="61963" y="3697"/>
                    <a:pt x="43477" y="10648"/>
                  </a:cubicBezTo>
                  <a:cubicBezTo>
                    <a:pt x="25066" y="17598"/>
                    <a:pt x="8134" y="31351"/>
                    <a:pt x="2292" y="50206"/>
                  </a:cubicBezTo>
                  <a:cubicBezTo>
                    <a:pt x="665" y="55530"/>
                    <a:pt x="0" y="60928"/>
                    <a:pt x="0" y="66399"/>
                  </a:cubicBezTo>
                  <a:cubicBezTo>
                    <a:pt x="0" y="81114"/>
                    <a:pt x="5028" y="96198"/>
                    <a:pt x="9982" y="110395"/>
                  </a:cubicBezTo>
                  <a:cubicBezTo>
                    <a:pt x="18781" y="135313"/>
                    <a:pt x="28172" y="161340"/>
                    <a:pt x="47692" y="179160"/>
                  </a:cubicBezTo>
                  <a:cubicBezTo>
                    <a:pt x="63442" y="193579"/>
                    <a:pt x="93979" y="207480"/>
                    <a:pt x="118010" y="207480"/>
                  </a:cubicBezTo>
                  <a:cubicBezTo>
                    <a:pt x="121190" y="207480"/>
                    <a:pt x="124221" y="207258"/>
                    <a:pt x="127179" y="206666"/>
                  </a:cubicBezTo>
                  <a:cubicBezTo>
                    <a:pt x="142041" y="204078"/>
                    <a:pt x="156016" y="191213"/>
                    <a:pt x="168142" y="182931"/>
                  </a:cubicBezTo>
                  <a:cubicBezTo>
                    <a:pt x="184927" y="171322"/>
                    <a:pt x="201786" y="159713"/>
                    <a:pt x="218570" y="148105"/>
                  </a:cubicBezTo>
                  <a:cubicBezTo>
                    <a:pt x="233211" y="138049"/>
                    <a:pt x="248369" y="127327"/>
                    <a:pt x="256650" y="111652"/>
                  </a:cubicBezTo>
                  <a:cubicBezTo>
                    <a:pt x="261013" y="103370"/>
                    <a:pt x="263009" y="94127"/>
                    <a:pt x="263009" y="84885"/>
                  </a:cubicBezTo>
                  <a:cubicBezTo>
                    <a:pt x="263009" y="68544"/>
                    <a:pt x="256798" y="51833"/>
                    <a:pt x="246298" y="39041"/>
                  </a:cubicBezTo>
                  <a:cubicBezTo>
                    <a:pt x="229809" y="19003"/>
                    <a:pt x="204669" y="7764"/>
                    <a:pt x="179160" y="3106"/>
                  </a:cubicBezTo>
                  <a:cubicBezTo>
                    <a:pt x="166146" y="813"/>
                    <a:pt x="152910" y="0"/>
                    <a:pt x="1396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47;p3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8" name="Google Shape;48;p3"/>
          <p:cNvSpPr txBox="1">
            <a:spLocks noGrp="1"/>
          </p:cNvSpPr>
          <p:nvPr>
            <p:ph type="title" idx="2" hasCustomPrompt="1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9" name="Google Shape;49;p3"/>
          <p:cNvSpPr txBox="1">
            <a:spLocks noGrp="1"/>
          </p:cNvSpPr>
          <p:nvPr>
            <p:ph type="subTitle" idx="1"/>
          </p:nvPr>
        </p:nvSpPr>
        <p:spPr>
          <a:xfrm>
            <a:off x="2973225" y="2999232"/>
            <a:ext cx="32004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50" name="Google Shape;50;p3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51" name="Google Shape;51;p3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52" name="Google Shape;52;p3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53" name="Google Shape;53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59;p3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60" name="Google Shape;60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4" name="Google Shape;64;p3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69" name="Google Shape;69;p3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70" name="Google Shape;70;p3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71" name="Google Shape;71;p3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3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3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7" name="Google Shape;77;p3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78" name="Google Shape;78;p3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2" name="Google Shape;82;p3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83" name="Google Shape;83;p3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3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3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3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87" name="Google Shape;87;p3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88" name="Google Shape;88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1" name="Google Shape;91;p3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5" name="Google Shape;95;p3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96" name="Google Shape;96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9" name="Google Shape;99;p3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00" name="Google Shape;100;p3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01;p3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3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03" name="Google Shape;103;p3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3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5" name="Google Shape;105;p3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3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3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111" name="Google Shape;111;p4"/>
          <p:cNvGrpSpPr/>
          <p:nvPr/>
        </p:nvGrpSpPr>
        <p:grpSpPr>
          <a:xfrm>
            <a:off x="4484494" y="4433000"/>
            <a:ext cx="175013" cy="27000"/>
            <a:chOff x="5662375" y="212375"/>
            <a:chExt cx="175013" cy="27000"/>
          </a:xfrm>
        </p:grpSpPr>
        <p:sp>
          <p:nvSpPr>
            <p:cNvPr id="112" name="Google Shape;112;p4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" name="Google Shape;115;p4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6" name="Google Shape;116;p4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117" name="Google Shape;117;p4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18" name="Google Shape;118;p4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119" name="Google Shape;119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5" name="Google Shape;125;p4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126" name="Google Shape;126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128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29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0" name="Google Shape;130;p4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131" name="Google Shape;131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134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35" name="Google Shape;135;p4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136" name="Google Shape;136;p4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137" name="Google Shape;137;p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139;p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Google Shape;141;p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Google Shape;142;p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3" name="Google Shape;143;p4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144" name="Google Shape;144;p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5" name="Google Shape;145;p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6" name="Google Shape;146;p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7" name="Google Shape;147;p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8" name="Google Shape;148;p4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149" name="Google Shape;149;p4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" name="Google Shape;150;p4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4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4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3" name="Google Shape;153;p4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154" name="Google Shape;154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7" name="Google Shape;157;p4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158" name="Google Shape;158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1" name="Google Shape;161;p4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162" name="Google Shape;162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" name="Google Shape;165;p4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166" name="Google Shape;166;p4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4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4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169" name="Google Shape;169;p4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0" name="Google Shape;170;p4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71" name="Google Shape;171;p4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6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44" name="Google Shape;244;p6"/>
          <p:cNvGrpSpPr/>
          <p:nvPr/>
        </p:nvGrpSpPr>
        <p:grpSpPr>
          <a:xfrm>
            <a:off x="432850" y="0"/>
            <a:ext cx="8278300" cy="5165700"/>
            <a:chOff x="432850" y="0"/>
            <a:chExt cx="8278300" cy="5165700"/>
          </a:xfrm>
        </p:grpSpPr>
        <p:cxnSp>
          <p:nvCxnSpPr>
            <p:cNvPr id="245" name="Google Shape;245;p6"/>
            <p:cNvCxnSpPr/>
            <p:nvPr/>
          </p:nvCxnSpPr>
          <p:spPr>
            <a:xfrm rot="10800000">
              <a:off x="8420275" y="2664300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46" name="Google Shape;246;p6"/>
            <p:cNvGrpSpPr/>
            <p:nvPr/>
          </p:nvGrpSpPr>
          <p:grpSpPr>
            <a:xfrm>
              <a:off x="8129350" y="4292175"/>
              <a:ext cx="581800" cy="582350"/>
              <a:chOff x="8064275" y="887850"/>
              <a:chExt cx="581800" cy="582350"/>
            </a:xfrm>
          </p:grpSpPr>
          <p:sp>
            <p:nvSpPr>
              <p:cNvPr id="247" name="Google Shape;247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" name="Google Shape;251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" name="Google Shape;252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3" name="Google Shape;253;p6"/>
            <p:cNvGrpSpPr/>
            <p:nvPr/>
          </p:nvGrpSpPr>
          <p:grpSpPr>
            <a:xfrm>
              <a:off x="8274238" y="3720600"/>
              <a:ext cx="292025" cy="292575"/>
              <a:chOff x="7353050" y="316275"/>
              <a:chExt cx="292025" cy="292575"/>
            </a:xfrm>
          </p:grpSpPr>
          <p:sp>
            <p:nvSpPr>
              <p:cNvPr id="254" name="Google Shape;254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" name="Google Shape;258;p6"/>
            <p:cNvGrpSpPr/>
            <p:nvPr/>
          </p:nvGrpSpPr>
          <p:grpSpPr>
            <a:xfrm>
              <a:off x="8332763" y="3212475"/>
              <a:ext cx="175000" cy="175000"/>
              <a:chOff x="8792300" y="321275"/>
              <a:chExt cx="175000" cy="175000"/>
            </a:xfrm>
          </p:grpSpPr>
          <p:sp>
            <p:nvSpPr>
              <p:cNvPr id="259" name="Google Shape;259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63" name="Google Shape;263;p6"/>
            <p:cNvCxnSpPr/>
            <p:nvPr/>
          </p:nvCxnSpPr>
          <p:spPr>
            <a:xfrm>
              <a:off x="723725" y="613"/>
              <a:ext cx="0" cy="25014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264" name="Google Shape;264;p6"/>
            <p:cNvGrpSpPr/>
            <p:nvPr/>
          </p:nvGrpSpPr>
          <p:grpSpPr>
            <a:xfrm rot="10800000">
              <a:off x="432850" y="291788"/>
              <a:ext cx="581800" cy="582350"/>
              <a:chOff x="8064275" y="887850"/>
              <a:chExt cx="581800" cy="582350"/>
            </a:xfrm>
          </p:grpSpPr>
          <p:sp>
            <p:nvSpPr>
              <p:cNvPr id="265" name="Google Shape;265;p6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6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6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6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6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6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1" name="Google Shape;271;p6"/>
            <p:cNvGrpSpPr/>
            <p:nvPr/>
          </p:nvGrpSpPr>
          <p:grpSpPr>
            <a:xfrm rot="10800000">
              <a:off x="577738" y="1153138"/>
              <a:ext cx="292025" cy="292575"/>
              <a:chOff x="7353050" y="316275"/>
              <a:chExt cx="292025" cy="292575"/>
            </a:xfrm>
          </p:grpSpPr>
          <p:sp>
            <p:nvSpPr>
              <p:cNvPr id="272" name="Google Shape;272;p6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6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6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6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6" name="Google Shape;276;p6"/>
            <p:cNvGrpSpPr/>
            <p:nvPr/>
          </p:nvGrpSpPr>
          <p:grpSpPr>
            <a:xfrm rot="10800000">
              <a:off x="636238" y="1778838"/>
              <a:ext cx="175000" cy="175000"/>
              <a:chOff x="8792300" y="321275"/>
              <a:chExt cx="175000" cy="175000"/>
            </a:xfrm>
          </p:grpSpPr>
          <p:sp>
            <p:nvSpPr>
              <p:cNvPr id="277" name="Google Shape;277;p6"/>
              <p:cNvSpPr/>
              <p:nvPr/>
            </p:nvSpPr>
            <p:spPr>
              <a:xfrm>
                <a:off x="8796750" y="326300"/>
                <a:ext cx="166100" cy="165525"/>
              </a:xfrm>
              <a:custGeom>
                <a:avLst/>
                <a:gdLst/>
                <a:ahLst/>
                <a:cxnLst/>
                <a:rect l="l" t="t" r="r" b="b"/>
                <a:pathLst>
                  <a:path w="6644" h="6621" extrusionOk="0">
                    <a:moveTo>
                      <a:pt x="3322" y="0"/>
                    </a:moveTo>
                    <a:cubicBezTo>
                      <a:pt x="1494" y="0"/>
                      <a:pt x="1" y="1471"/>
                      <a:pt x="1" y="3299"/>
                    </a:cubicBezTo>
                    <a:cubicBezTo>
                      <a:pt x="1" y="5127"/>
                      <a:pt x="1494" y="6620"/>
                      <a:pt x="3322" y="6620"/>
                    </a:cubicBezTo>
                    <a:cubicBezTo>
                      <a:pt x="5150" y="6620"/>
                      <a:pt x="6643" y="5127"/>
                      <a:pt x="6643" y="3299"/>
                    </a:cubicBezTo>
                    <a:cubicBezTo>
                      <a:pt x="6643" y="1471"/>
                      <a:pt x="5150" y="0"/>
                      <a:pt x="332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6"/>
              <p:cNvSpPr/>
              <p:nvPr/>
            </p:nvSpPr>
            <p:spPr>
              <a:xfrm>
                <a:off x="8792300" y="321275"/>
                <a:ext cx="175000" cy="175000"/>
              </a:xfrm>
              <a:custGeom>
                <a:avLst/>
                <a:gdLst/>
                <a:ahLst/>
                <a:cxnLst/>
                <a:rect l="l" t="t" r="r" b="b"/>
                <a:pathLst>
                  <a:path w="7000" h="7000" extrusionOk="0">
                    <a:moveTo>
                      <a:pt x="3500" y="380"/>
                    </a:moveTo>
                    <a:cubicBezTo>
                      <a:pt x="4369" y="380"/>
                      <a:pt x="5149" y="736"/>
                      <a:pt x="5707" y="1293"/>
                    </a:cubicBezTo>
                    <a:cubicBezTo>
                      <a:pt x="6286" y="1873"/>
                      <a:pt x="6621" y="2653"/>
                      <a:pt x="6621" y="3500"/>
                    </a:cubicBezTo>
                    <a:cubicBezTo>
                      <a:pt x="6621" y="4370"/>
                      <a:pt x="6286" y="5150"/>
                      <a:pt x="5707" y="5729"/>
                    </a:cubicBezTo>
                    <a:cubicBezTo>
                      <a:pt x="5149" y="6286"/>
                      <a:pt x="4369" y="6643"/>
                      <a:pt x="3500" y="6643"/>
                    </a:cubicBezTo>
                    <a:cubicBezTo>
                      <a:pt x="2631" y="6643"/>
                      <a:pt x="1851" y="6286"/>
                      <a:pt x="1293" y="5729"/>
                    </a:cubicBezTo>
                    <a:cubicBezTo>
                      <a:pt x="714" y="5150"/>
                      <a:pt x="379" y="4370"/>
                      <a:pt x="379" y="3500"/>
                    </a:cubicBezTo>
                    <a:cubicBezTo>
                      <a:pt x="379" y="2653"/>
                      <a:pt x="714" y="1873"/>
                      <a:pt x="1293" y="1293"/>
                    </a:cubicBezTo>
                    <a:cubicBezTo>
                      <a:pt x="1851" y="736"/>
                      <a:pt x="2631" y="380"/>
                      <a:pt x="3500" y="380"/>
                    </a:cubicBezTo>
                    <a:close/>
                    <a:moveTo>
                      <a:pt x="3500" y="1"/>
                    </a:moveTo>
                    <a:cubicBezTo>
                      <a:pt x="1561" y="1"/>
                      <a:pt x="0" y="1583"/>
                      <a:pt x="0" y="3500"/>
                    </a:cubicBezTo>
                    <a:cubicBezTo>
                      <a:pt x="0" y="5439"/>
                      <a:pt x="1561" y="7000"/>
                      <a:pt x="3500" y="7000"/>
                    </a:cubicBezTo>
                    <a:cubicBezTo>
                      <a:pt x="5439" y="7000"/>
                      <a:pt x="7000" y="5439"/>
                      <a:pt x="7000" y="3500"/>
                    </a:cubicBezTo>
                    <a:cubicBezTo>
                      <a:pt x="7000" y="1583"/>
                      <a:pt x="5439" y="1"/>
                      <a:pt x="350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6"/>
              <p:cNvSpPr/>
              <p:nvPr/>
            </p:nvSpPr>
            <p:spPr>
              <a:xfrm>
                <a:off x="8833525" y="362525"/>
                <a:ext cx="92550" cy="93075"/>
              </a:xfrm>
              <a:custGeom>
                <a:avLst/>
                <a:gdLst/>
                <a:ahLst/>
                <a:cxnLst/>
                <a:rect l="l" t="t" r="r" b="b"/>
                <a:pathLst>
                  <a:path w="3702" h="3723" extrusionOk="0">
                    <a:moveTo>
                      <a:pt x="1851" y="0"/>
                    </a:moveTo>
                    <a:cubicBezTo>
                      <a:pt x="826" y="0"/>
                      <a:pt x="1" y="825"/>
                      <a:pt x="1" y="1850"/>
                    </a:cubicBezTo>
                    <a:cubicBezTo>
                      <a:pt x="1" y="2876"/>
                      <a:pt x="826" y="3723"/>
                      <a:pt x="1851" y="3723"/>
                    </a:cubicBezTo>
                    <a:cubicBezTo>
                      <a:pt x="2876" y="3723"/>
                      <a:pt x="3701" y="2876"/>
                      <a:pt x="3701" y="1850"/>
                    </a:cubicBezTo>
                    <a:cubicBezTo>
                      <a:pt x="3701" y="825"/>
                      <a:pt x="2876" y="0"/>
                      <a:pt x="185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6"/>
              <p:cNvSpPr/>
              <p:nvPr/>
            </p:nvSpPr>
            <p:spPr>
              <a:xfrm>
                <a:off x="8828525" y="358050"/>
                <a:ext cx="102550" cy="102000"/>
              </a:xfrm>
              <a:custGeom>
                <a:avLst/>
                <a:gdLst/>
                <a:ahLst/>
                <a:cxnLst/>
                <a:rect l="l" t="t" r="r" b="b"/>
                <a:pathLst>
                  <a:path w="4102" h="4080" extrusionOk="0">
                    <a:moveTo>
                      <a:pt x="2051" y="357"/>
                    </a:moveTo>
                    <a:cubicBezTo>
                      <a:pt x="2519" y="357"/>
                      <a:pt x="2920" y="558"/>
                      <a:pt x="3232" y="848"/>
                    </a:cubicBezTo>
                    <a:cubicBezTo>
                      <a:pt x="3544" y="1160"/>
                      <a:pt x="3723" y="1583"/>
                      <a:pt x="3723" y="2029"/>
                    </a:cubicBezTo>
                    <a:cubicBezTo>
                      <a:pt x="3723" y="2497"/>
                      <a:pt x="3544" y="2921"/>
                      <a:pt x="3232" y="3211"/>
                    </a:cubicBezTo>
                    <a:cubicBezTo>
                      <a:pt x="2920" y="3523"/>
                      <a:pt x="2519" y="3701"/>
                      <a:pt x="2051" y="3701"/>
                    </a:cubicBezTo>
                    <a:cubicBezTo>
                      <a:pt x="1583" y="3701"/>
                      <a:pt x="1182" y="3523"/>
                      <a:pt x="870" y="3211"/>
                    </a:cubicBezTo>
                    <a:cubicBezTo>
                      <a:pt x="558" y="2921"/>
                      <a:pt x="379" y="2497"/>
                      <a:pt x="379" y="2029"/>
                    </a:cubicBezTo>
                    <a:cubicBezTo>
                      <a:pt x="379" y="1583"/>
                      <a:pt x="558" y="1160"/>
                      <a:pt x="870" y="848"/>
                    </a:cubicBezTo>
                    <a:cubicBezTo>
                      <a:pt x="1182" y="558"/>
                      <a:pt x="1583" y="357"/>
                      <a:pt x="2051" y="357"/>
                    </a:cubicBezTo>
                    <a:close/>
                    <a:moveTo>
                      <a:pt x="2051" y="1"/>
                    </a:moveTo>
                    <a:cubicBezTo>
                      <a:pt x="914" y="1"/>
                      <a:pt x="0" y="915"/>
                      <a:pt x="0" y="2029"/>
                    </a:cubicBezTo>
                    <a:cubicBezTo>
                      <a:pt x="0" y="3166"/>
                      <a:pt x="914" y="4080"/>
                      <a:pt x="2051" y="4080"/>
                    </a:cubicBezTo>
                    <a:cubicBezTo>
                      <a:pt x="3188" y="4080"/>
                      <a:pt x="4102" y="3166"/>
                      <a:pt x="4102" y="2029"/>
                    </a:cubicBezTo>
                    <a:cubicBezTo>
                      <a:pt x="4102" y="915"/>
                      <a:pt x="3188" y="1"/>
                      <a:pt x="205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1" name="Google Shape;281;p6"/>
            <p:cNvGrpSpPr/>
            <p:nvPr/>
          </p:nvGrpSpPr>
          <p:grpSpPr>
            <a:xfrm>
              <a:off x="432850" y="2003163"/>
              <a:ext cx="175013" cy="27000"/>
              <a:chOff x="5662375" y="212375"/>
              <a:chExt cx="175013" cy="27000"/>
            </a:xfrm>
          </p:grpSpPr>
          <p:sp>
            <p:nvSpPr>
              <p:cNvPr id="282" name="Google Shape;282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284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5" name="Google Shape;285;p6"/>
            <p:cNvGrpSpPr/>
            <p:nvPr/>
          </p:nvGrpSpPr>
          <p:grpSpPr>
            <a:xfrm>
              <a:off x="788100" y="208488"/>
              <a:ext cx="175013" cy="27000"/>
              <a:chOff x="5662375" y="212375"/>
              <a:chExt cx="175013" cy="27000"/>
            </a:xfrm>
          </p:grpSpPr>
          <p:sp>
            <p:nvSpPr>
              <p:cNvPr id="286" name="Google Shape;286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287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288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9" name="Google Shape;289;p6"/>
            <p:cNvGrpSpPr/>
            <p:nvPr/>
          </p:nvGrpSpPr>
          <p:grpSpPr>
            <a:xfrm>
              <a:off x="8129350" y="4988725"/>
              <a:ext cx="175013" cy="27000"/>
              <a:chOff x="5662375" y="212375"/>
              <a:chExt cx="175013" cy="27000"/>
            </a:xfrm>
          </p:grpSpPr>
          <p:sp>
            <p:nvSpPr>
              <p:cNvPr id="290" name="Google Shape;290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291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" name="Google Shape;292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3" name="Google Shape;293;p6"/>
            <p:cNvGrpSpPr/>
            <p:nvPr/>
          </p:nvGrpSpPr>
          <p:grpSpPr>
            <a:xfrm>
              <a:off x="8497550" y="3429425"/>
              <a:ext cx="175013" cy="27000"/>
              <a:chOff x="5662375" y="212375"/>
              <a:chExt cx="175013" cy="27000"/>
            </a:xfrm>
          </p:grpSpPr>
          <p:sp>
            <p:nvSpPr>
              <p:cNvPr id="294" name="Google Shape;294;p6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6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296;p6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297" name="Google Shape;297;p6"/>
            <p:cNvCxnSpPr/>
            <p:nvPr/>
          </p:nvCxnSpPr>
          <p:spPr>
            <a:xfrm>
              <a:off x="8407225" y="0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8" name="Google Shape;298;p6"/>
            <p:cNvCxnSpPr/>
            <p:nvPr/>
          </p:nvCxnSpPr>
          <p:spPr>
            <a:xfrm>
              <a:off x="718025" y="2985634"/>
              <a:ext cx="0" cy="21609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299" name="Google Shape;299;p6"/>
            <p:cNvSpPr/>
            <p:nvPr/>
          </p:nvSpPr>
          <p:spPr>
            <a:xfrm>
              <a:off x="671825" y="458788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671825" y="3940338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8361025" y="1453500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8361025" y="234875"/>
              <a:ext cx="92400" cy="92400"/>
            </a:xfrm>
            <a:prstGeom prst="ellipse">
              <a:avLst/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9"/>
          <p:cNvSpPr txBox="1">
            <a:spLocks noGrp="1"/>
          </p:cNvSpPr>
          <p:nvPr>
            <p:ph type="title"/>
          </p:nvPr>
        </p:nvSpPr>
        <p:spPr>
          <a:xfrm>
            <a:off x="896112" y="2039112"/>
            <a:ext cx="3566100" cy="136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40" name="Google Shape;440;p9"/>
          <p:cNvSpPr txBox="1">
            <a:spLocks noGrp="1"/>
          </p:cNvSpPr>
          <p:nvPr>
            <p:ph type="body" idx="1"/>
          </p:nvPr>
        </p:nvSpPr>
        <p:spPr>
          <a:xfrm>
            <a:off x="4899150" y="821850"/>
            <a:ext cx="3096000" cy="34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●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○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Barlow Semi Condensed"/>
              <a:buChar char="■"/>
              <a:defRPr>
                <a:solidFill>
                  <a:schemeClr val="accent5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441" name="Google Shape;441;p9"/>
          <p:cNvCxnSpPr/>
          <p:nvPr/>
        </p:nvCxnSpPr>
        <p:spPr>
          <a:xfrm>
            <a:off x="1645925" y="523125"/>
            <a:ext cx="1672500" cy="126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2" name="Google Shape;442;p9"/>
          <p:cNvCxnSpPr/>
          <p:nvPr/>
        </p:nvCxnSpPr>
        <p:spPr>
          <a:xfrm rot="10800000" flipH="1">
            <a:off x="803050" y="529675"/>
            <a:ext cx="829500" cy="743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3" name="Google Shape;443;p9"/>
          <p:cNvCxnSpPr/>
          <p:nvPr/>
        </p:nvCxnSpPr>
        <p:spPr>
          <a:xfrm>
            <a:off x="0" y="65200"/>
            <a:ext cx="796500" cy="11880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44" name="Google Shape;444;p9"/>
          <p:cNvGrpSpPr/>
          <p:nvPr/>
        </p:nvGrpSpPr>
        <p:grpSpPr>
          <a:xfrm flipH="1">
            <a:off x="499400" y="959675"/>
            <a:ext cx="581800" cy="582350"/>
            <a:chOff x="8064275" y="887850"/>
            <a:chExt cx="581800" cy="582350"/>
          </a:xfrm>
        </p:grpSpPr>
        <p:sp>
          <p:nvSpPr>
            <p:cNvPr id="445" name="Google Shape;445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1" name="Google Shape;451;p9"/>
          <p:cNvGrpSpPr/>
          <p:nvPr/>
        </p:nvGrpSpPr>
        <p:grpSpPr>
          <a:xfrm flipH="1">
            <a:off x="1500400" y="388100"/>
            <a:ext cx="292025" cy="292575"/>
            <a:chOff x="7353050" y="316275"/>
            <a:chExt cx="292025" cy="292575"/>
          </a:xfrm>
        </p:grpSpPr>
        <p:sp>
          <p:nvSpPr>
            <p:cNvPr id="452" name="Google Shape;452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6" name="Google Shape;456;p9"/>
          <p:cNvSpPr/>
          <p:nvPr/>
        </p:nvSpPr>
        <p:spPr>
          <a:xfrm flipH="1">
            <a:off x="3166281" y="497632"/>
            <a:ext cx="288614" cy="288337"/>
          </a:xfrm>
          <a:custGeom>
            <a:avLst/>
            <a:gdLst/>
            <a:ahLst/>
            <a:cxnLst/>
            <a:rect l="l" t="t" r="r" b="b"/>
            <a:pathLst>
              <a:path w="22915" h="22893" extrusionOk="0">
                <a:moveTo>
                  <a:pt x="11457" y="0"/>
                </a:moveTo>
                <a:cubicBezTo>
                  <a:pt x="5127" y="0"/>
                  <a:pt x="0" y="5127"/>
                  <a:pt x="0" y="11435"/>
                </a:cubicBezTo>
                <a:cubicBezTo>
                  <a:pt x="0" y="17766"/>
                  <a:pt x="5127" y="22892"/>
                  <a:pt x="11457" y="22892"/>
                </a:cubicBezTo>
                <a:cubicBezTo>
                  <a:pt x="17788" y="22892"/>
                  <a:pt x="22914" y="17766"/>
                  <a:pt x="22914" y="11435"/>
                </a:cubicBezTo>
                <a:cubicBezTo>
                  <a:pt x="22914" y="5127"/>
                  <a:pt x="17788" y="0"/>
                  <a:pt x="1145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7" name="Google Shape;457;p9"/>
          <p:cNvSpPr/>
          <p:nvPr/>
        </p:nvSpPr>
        <p:spPr>
          <a:xfrm flipH="1">
            <a:off x="3164039" y="495100"/>
            <a:ext cx="293111" cy="293388"/>
          </a:xfrm>
          <a:custGeom>
            <a:avLst/>
            <a:gdLst/>
            <a:ahLst/>
            <a:cxnLst/>
            <a:rect l="l" t="t" r="r" b="b"/>
            <a:pathLst>
              <a:path w="23272" h="23294" extrusionOk="0">
                <a:moveTo>
                  <a:pt x="11636" y="380"/>
                </a:moveTo>
                <a:cubicBezTo>
                  <a:pt x="14757" y="380"/>
                  <a:pt x="17566" y="1628"/>
                  <a:pt x="19594" y="3679"/>
                </a:cubicBezTo>
                <a:cubicBezTo>
                  <a:pt x="21645" y="5707"/>
                  <a:pt x="22893" y="8538"/>
                  <a:pt x="22893" y="11636"/>
                </a:cubicBezTo>
                <a:cubicBezTo>
                  <a:pt x="22893" y="14757"/>
                  <a:pt x="21645" y="17565"/>
                  <a:pt x="19594" y="19616"/>
                </a:cubicBezTo>
                <a:cubicBezTo>
                  <a:pt x="17566" y="21644"/>
                  <a:pt x="14757" y="22915"/>
                  <a:pt x="11636" y="22915"/>
                </a:cubicBezTo>
                <a:cubicBezTo>
                  <a:pt x="8516" y="22915"/>
                  <a:pt x="5707" y="21644"/>
                  <a:pt x="3657" y="19616"/>
                </a:cubicBezTo>
                <a:cubicBezTo>
                  <a:pt x="1628" y="17565"/>
                  <a:pt x="358" y="14757"/>
                  <a:pt x="358" y="11636"/>
                </a:cubicBezTo>
                <a:cubicBezTo>
                  <a:pt x="358" y="8538"/>
                  <a:pt x="1628" y="5707"/>
                  <a:pt x="3657" y="3679"/>
                </a:cubicBezTo>
                <a:cubicBezTo>
                  <a:pt x="5707" y="1628"/>
                  <a:pt x="8516" y="380"/>
                  <a:pt x="11636" y="380"/>
                </a:cubicBezTo>
                <a:close/>
                <a:moveTo>
                  <a:pt x="11636" y="1"/>
                </a:moveTo>
                <a:cubicBezTo>
                  <a:pt x="5217" y="1"/>
                  <a:pt x="1" y="5217"/>
                  <a:pt x="1" y="11636"/>
                </a:cubicBezTo>
                <a:cubicBezTo>
                  <a:pt x="1" y="18078"/>
                  <a:pt x="5217" y="23294"/>
                  <a:pt x="11636" y="23294"/>
                </a:cubicBezTo>
                <a:cubicBezTo>
                  <a:pt x="18056" y="23294"/>
                  <a:pt x="23272" y="18078"/>
                  <a:pt x="23272" y="11636"/>
                </a:cubicBezTo>
                <a:cubicBezTo>
                  <a:pt x="23272" y="5217"/>
                  <a:pt x="18056" y="1"/>
                  <a:pt x="1163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9"/>
          <p:cNvSpPr/>
          <p:nvPr/>
        </p:nvSpPr>
        <p:spPr>
          <a:xfrm flipH="1">
            <a:off x="3202780" y="534134"/>
            <a:ext cx="215626" cy="215337"/>
          </a:xfrm>
          <a:custGeom>
            <a:avLst/>
            <a:gdLst/>
            <a:ahLst/>
            <a:cxnLst/>
            <a:rect l="l" t="t" r="r" b="b"/>
            <a:pathLst>
              <a:path w="17120" h="17097" extrusionOk="0">
                <a:moveTo>
                  <a:pt x="8560" y="0"/>
                </a:moveTo>
                <a:cubicBezTo>
                  <a:pt x="3835" y="0"/>
                  <a:pt x="1" y="3812"/>
                  <a:pt x="1" y="8537"/>
                </a:cubicBezTo>
                <a:cubicBezTo>
                  <a:pt x="1" y="13263"/>
                  <a:pt x="3835" y="17097"/>
                  <a:pt x="8560" y="17097"/>
                </a:cubicBezTo>
                <a:cubicBezTo>
                  <a:pt x="13286" y="17097"/>
                  <a:pt x="17120" y="13263"/>
                  <a:pt x="17120" y="8537"/>
                </a:cubicBezTo>
                <a:cubicBezTo>
                  <a:pt x="17120" y="3812"/>
                  <a:pt x="13286" y="0"/>
                  <a:pt x="85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p9"/>
          <p:cNvSpPr/>
          <p:nvPr/>
        </p:nvSpPr>
        <p:spPr>
          <a:xfrm flipH="1">
            <a:off x="3200525" y="531602"/>
            <a:ext cx="220123" cy="220400"/>
          </a:xfrm>
          <a:custGeom>
            <a:avLst/>
            <a:gdLst/>
            <a:ahLst/>
            <a:cxnLst/>
            <a:rect l="l" t="t" r="r" b="b"/>
            <a:pathLst>
              <a:path w="17477" h="17499" extrusionOk="0">
                <a:moveTo>
                  <a:pt x="8738" y="379"/>
                </a:moveTo>
                <a:cubicBezTo>
                  <a:pt x="11057" y="379"/>
                  <a:pt x="13130" y="1316"/>
                  <a:pt x="14645" y="2831"/>
                </a:cubicBezTo>
                <a:cubicBezTo>
                  <a:pt x="16161" y="4347"/>
                  <a:pt x="17097" y="6442"/>
                  <a:pt x="17097" y="8738"/>
                </a:cubicBezTo>
                <a:cubicBezTo>
                  <a:pt x="17097" y="11056"/>
                  <a:pt x="16161" y="13152"/>
                  <a:pt x="14645" y="14667"/>
                </a:cubicBezTo>
                <a:cubicBezTo>
                  <a:pt x="13130" y="16183"/>
                  <a:pt x="11057" y="17119"/>
                  <a:pt x="8738" y="17119"/>
                </a:cubicBezTo>
                <a:cubicBezTo>
                  <a:pt x="6420" y="17119"/>
                  <a:pt x="4325" y="16183"/>
                  <a:pt x="2809" y="14667"/>
                </a:cubicBezTo>
                <a:cubicBezTo>
                  <a:pt x="1293" y="13152"/>
                  <a:pt x="357" y="11056"/>
                  <a:pt x="357" y="8738"/>
                </a:cubicBezTo>
                <a:cubicBezTo>
                  <a:pt x="357" y="6442"/>
                  <a:pt x="1293" y="4347"/>
                  <a:pt x="2809" y="2831"/>
                </a:cubicBezTo>
                <a:cubicBezTo>
                  <a:pt x="4325" y="1316"/>
                  <a:pt x="6420" y="379"/>
                  <a:pt x="8738" y="379"/>
                </a:cubicBezTo>
                <a:close/>
                <a:moveTo>
                  <a:pt x="8738" y="0"/>
                </a:moveTo>
                <a:cubicBezTo>
                  <a:pt x="3901" y="0"/>
                  <a:pt x="1" y="3924"/>
                  <a:pt x="1" y="8738"/>
                </a:cubicBezTo>
                <a:cubicBezTo>
                  <a:pt x="1" y="13575"/>
                  <a:pt x="3901" y="17498"/>
                  <a:pt x="8738" y="17498"/>
                </a:cubicBezTo>
                <a:cubicBezTo>
                  <a:pt x="13553" y="17498"/>
                  <a:pt x="17476" y="13575"/>
                  <a:pt x="17476" y="8738"/>
                </a:cubicBezTo>
                <a:cubicBezTo>
                  <a:pt x="17476" y="3924"/>
                  <a:pt x="13553" y="0"/>
                  <a:pt x="873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9"/>
          <p:cNvSpPr/>
          <p:nvPr/>
        </p:nvSpPr>
        <p:spPr>
          <a:xfrm flipH="1">
            <a:off x="3242641" y="573709"/>
            <a:ext cx="136177" cy="136177"/>
          </a:xfrm>
          <a:custGeom>
            <a:avLst/>
            <a:gdLst/>
            <a:ahLst/>
            <a:cxnLst/>
            <a:rect l="l" t="t" r="r" b="b"/>
            <a:pathLst>
              <a:path w="10812" h="10812" extrusionOk="0">
                <a:moveTo>
                  <a:pt x="5417" y="1"/>
                </a:moveTo>
                <a:cubicBezTo>
                  <a:pt x="2430" y="1"/>
                  <a:pt x="1" y="2431"/>
                  <a:pt x="1" y="5395"/>
                </a:cubicBezTo>
                <a:cubicBezTo>
                  <a:pt x="1" y="8382"/>
                  <a:pt x="2430" y="10812"/>
                  <a:pt x="5417" y="10812"/>
                </a:cubicBezTo>
                <a:cubicBezTo>
                  <a:pt x="8404" y="10812"/>
                  <a:pt x="10812" y="8382"/>
                  <a:pt x="10812" y="5395"/>
                </a:cubicBezTo>
                <a:cubicBezTo>
                  <a:pt x="10812" y="2431"/>
                  <a:pt x="8404" y="1"/>
                  <a:pt x="54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9"/>
          <p:cNvSpPr/>
          <p:nvPr/>
        </p:nvSpPr>
        <p:spPr>
          <a:xfrm flipH="1">
            <a:off x="3240109" y="571467"/>
            <a:ext cx="140951" cy="140674"/>
          </a:xfrm>
          <a:custGeom>
            <a:avLst/>
            <a:gdLst/>
            <a:ahLst/>
            <a:cxnLst/>
            <a:rect l="l" t="t" r="r" b="b"/>
            <a:pathLst>
              <a:path w="11191" h="11169" extrusionOk="0">
                <a:moveTo>
                  <a:pt x="5595" y="357"/>
                </a:moveTo>
                <a:cubicBezTo>
                  <a:pt x="7044" y="357"/>
                  <a:pt x="8337" y="937"/>
                  <a:pt x="9273" y="1895"/>
                </a:cubicBezTo>
                <a:cubicBezTo>
                  <a:pt x="10232" y="2832"/>
                  <a:pt x="10811" y="4147"/>
                  <a:pt x="10811" y="5573"/>
                </a:cubicBezTo>
                <a:cubicBezTo>
                  <a:pt x="10811" y="7022"/>
                  <a:pt x="10232" y="8337"/>
                  <a:pt x="9273" y="9273"/>
                </a:cubicBezTo>
                <a:cubicBezTo>
                  <a:pt x="8337" y="10210"/>
                  <a:pt x="7044" y="10789"/>
                  <a:pt x="5595" y="10789"/>
                </a:cubicBezTo>
                <a:cubicBezTo>
                  <a:pt x="4147" y="10789"/>
                  <a:pt x="2854" y="10210"/>
                  <a:pt x="1895" y="9273"/>
                </a:cubicBezTo>
                <a:cubicBezTo>
                  <a:pt x="959" y="8337"/>
                  <a:pt x="379" y="7022"/>
                  <a:pt x="379" y="5573"/>
                </a:cubicBezTo>
                <a:cubicBezTo>
                  <a:pt x="379" y="4147"/>
                  <a:pt x="959" y="2832"/>
                  <a:pt x="1895" y="1895"/>
                </a:cubicBezTo>
                <a:cubicBezTo>
                  <a:pt x="2854" y="937"/>
                  <a:pt x="4147" y="357"/>
                  <a:pt x="5595" y="357"/>
                </a:cubicBezTo>
                <a:close/>
                <a:moveTo>
                  <a:pt x="5595" y="1"/>
                </a:moveTo>
                <a:cubicBezTo>
                  <a:pt x="2497" y="1"/>
                  <a:pt x="1" y="2497"/>
                  <a:pt x="1" y="5573"/>
                </a:cubicBezTo>
                <a:cubicBezTo>
                  <a:pt x="1" y="8672"/>
                  <a:pt x="2497" y="11168"/>
                  <a:pt x="5595" y="11168"/>
                </a:cubicBezTo>
                <a:cubicBezTo>
                  <a:pt x="8671" y="11168"/>
                  <a:pt x="11190" y="8672"/>
                  <a:pt x="11190" y="5573"/>
                </a:cubicBezTo>
                <a:cubicBezTo>
                  <a:pt x="11190" y="2497"/>
                  <a:pt x="8671" y="1"/>
                  <a:pt x="559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2" name="Google Shape;462;p9"/>
          <p:cNvGrpSpPr/>
          <p:nvPr/>
        </p:nvGrpSpPr>
        <p:grpSpPr>
          <a:xfrm flipH="1">
            <a:off x="3527112" y="361100"/>
            <a:ext cx="175013" cy="27000"/>
            <a:chOff x="5662375" y="212375"/>
            <a:chExt cx="175013" cy="27000"/>
          </a:xfrm>
        </p:grpSpPr>
        <p:sp>
          <p:nvSpPr>
            <p:cNvPr id="463" name="Google Shape;463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6" name="Google Shape;466;p9"/>
          <p:cNvGrpSpPr/>
          <p:nvPr/>
        </p:nvGrpSpPr>
        <p:grpSpPr>
          <a:xfrm flipH="1">
            <a:off x="480412" y="242700"/>
            <a:ext cx="175013" cy="27000"/>
            <a:chOff x="5662375" y="212375"/>
            <a:chExt cx="175013" cy="27000"/>
          </a:xfrm>
        </p:grpSpPr>
        <p:sp>
          <p:nvSpPr>
            <p:cNvPr id="467" name="Google Shape;467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9"/>
          <p:cNvGrpSpPr/>
          <p:nvPr/>
        </p:nvGrpSpPr>
        <p:grpSpPr>
          <a:xfrm flipH="1">
            <a:off x="901712" y="1653625"/>
            <a:ext cx="175013" cy="27000"/>
            <a:chOff x="5662375" y="212375"/>
            <a:chExt cx="175013" cy="27000"/>
          </a:xfrm>
        </p:grpSpPr>
        <p:sp>
          <p:nvSpPr>
            <p:cNvPr id="471" name="Google Shape;471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474" name="Google Shape;474;p9"/>
          <p:cNvCxnSpPr/>
          <p:nvPr/>
        </p:nvCxnSpPr>
        <p:spPr>
          <a:xfrm>
            <a:off x="791400" y="4212400"/>
            <a:ext cx="1157100" cy="54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5" name="Google Shape;475;p9"/>
          <p:cNvCxnSpPr/>
          <p:nvPr/>
        </p:nvCxnSpPr>
        <p:spPr>
          <a:xfrm rot="10800000" flipH="1">
            <a:off x="0" y="4220425"/>
            <a:ext cx="791400" cy="836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76" name="Google Shape;476;p9"/>
          <p:cNvGrpSpPr/>
          <p:nvPr/>
        </p:nvGrpSpPr>
        <p:grpSpPr>
          <a:xfrm rot="10800000">
            <a:off x="499400" y="3940925"/>
            <a:ext cx="581800" cy="582350"/>
            <a:chOff x="8064275" y="887850"/>
            <a:chExt cx="581800" cy="582350"/>
          </a:xfrm>
        </p:grpSpPr>
        <p:sp>
          <p:nvSpPr>
            <p:cNvPr id="477" name="Google Shape;477;p9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3" name="Google Shape;483;p9"/>
          <p:cNvGrpSpPr/>
          <p:nvPr/>
        </p:nvGrpSpPr>
        <p:grpSpPr>
          <a:xfrm rot="10800000">
            <a:off x="1819575" y="4586750"/>
            <a:ext cx="292025" cy="292575"/>
            <a:chOff x="7353050" y="316275"/>
            <a:chExt cx="292025" cy="292575"/>
          </a:xfrm>
        </p:grpSpPr>
        <p:sp>
          <p:nvSpPr>
            <p:cNvPr id="484" name="Google Shape;484;p9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8" name="Google Shape;488;p9"/>
          <p:cNvGrpSpPr/>
          <p:nvPr/>
        </p:nvGrpSpPr>
        <p:grpSpPr>
          <a:xfrm rot="10800000">
            <a:off x="212525" y="4645550"/>
            <a:ext cx="175000" cy="175000"/>
            <a:chOff x="8792300" y="321275"/>
            <a:chExt cx="175000" cy="175000"/>
          </a:xfrm>
        </p:grpSpPr>
        <p:sp>
          <p:nvSpPr>
            <p:cNvPr id="489" name="Google Shape;489;p9"/>
            <p:cNvSpPr/>
            <p:nvPr/>
          </p:nvSpPr>
          <p:spPr>
            <a:xfrm>
              <a:off x="8796750" y="326300"/>
              <a:ext cx="166100" cy="165525"/>
            </a:xfrm>
            <a:custGeom>
              <a:avLst/>
              <a:gdLst/>
              <a:ahLst/>
              <a:cxnLst/>
              <a:rect l="l" t="t" r="r" b="b"/>
              <a:pathLst>
                <a:path w="6644" h="6621" extrusionOk="0">
                  <a:moveTo>
                    <a:pt x="3322" y="0"/>
                  </a:moveTo>
                  <a:cubicBezTo>
                    <a:pt x="1494" y="0"/>
                    <a:pt x="1" y="1471"/>
                    <a:pt x="1" y="3299"/>
                  </a:cubicBezTo>
                  <a:cubicBezTo>
                    <a:pt x="1" y="5127"/>
                    <a:pt x="1494" y="6620"/>
                    <a:pt x="3322" y="6620"/>
                  </a:cubicBezTo>
                  <a:cubicBezTo>
                    <a:pt x="5150" y="6620"/>
                    <a:pt x="6643" y="5127"/>
                    <a:pt x="6643" y="3299"/>
                  </a:cubicBezTo>
                  <a:cubicBezTo>
                    <a:pt x="6643" y="1471"/>
                    <a:pt x="5150" y="0"/>
                    <a:pt x="33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8792300" y="321275"/>
              <a:ext cx="175000" cy="175000"/>
            </a:xfrm>
            <a:custGeom>
              <a:avLst/>
              <a:gdLst/>
              <a:ahLst/>
              <a:cxnLst/>
              <a:rect l="l" t="t" r="r" b="b"/>
              <a:pathLst>
                <a:path w="7000" h="7000" extrusionOk="0">
                  <a:moveTo>
                    <a:pt x="3500" y="380"/>
                  </a:moveTo>
                  <a:cubicBezTo>
                    <a:pt x="4369" y="380"/>
                    <a:pt x="5149" y="736"/>
                    <a:pt x="5707" y="1293"/>
                  </a:cubicBezTo>
                  <a:cubicBezTo>
                    <a:pt x="6286" y="1873"/>
                    <a:pt x="6621" y="2653"/>
                    <a:pt x="6621" y="3500"/>
                  </a:cubicBezTo>
                  <a:cubicBezTo>
                    <a:pt x="6621" y="4370"/>
                    <a:pt x="6286" y="5150"/>
                    <a:pt x="5707" y="5729"/>
                  </a:cubicBezTo>
                  <a:cubicBezTo>
                    <a:pt x="5149" y="6286"/>
                    <a:pt x="4369" y="6643"/>
                    <a:pt x="3500" y="6643"/>
                  </a:cubicBezTo>
                  <a:cubicBezTo>
                    <a:pt x="2631" y="6643"/>
                    <a:pt x="1851" y="6286"/>
                    <a:pt x="1293" y="5729"/>
                  </a:cubicBezTo>
                  <a:cubicBezTo>
                    <a:pt x="714" y="5150"/>
                    <a:pt x="379" y="4370"/>
                    <a:pt x="379" y="3500"/>
                  </a:cubicBezTo>
                  <a:cubicBezTo>
                    <a:pt x="379" y="2653"/>
                    <a:pt x="714" y="1873"/>
                    <a:pt x="1293" y="1293"/>
                  </a:cubicBezTo>
                  <a:cubicBezTo>
                    <a:pt x="1851" y="736"/>
                    <a:pt x="2631" y="380"/>
                    <a:pt x="3500" y="380"/>
                  </a:cubicBezTo>
                  <a:close/>
                  <a:moveTo>
                    <a:pt x="3500" y="1"/>
                  </a:moveTo>
                  <a:cubicBezTo>
                    <a:pt x="1561" y="1"/>
                    <a:pt x="0" y="1583"/>
                    <a:pt x="0" y="3500"/>
                  </a:cubicBezTo>
                  <a:cubicBezTo>
                    <a:pt x="0" y="5439"/>
                    <a:pt x="1561" y="7000"/>
                    <a:pt x="3500" y="7000"/>
                  </a:cubicBezTo>
                  <a:cubicBezTo>
                    <a:pt x="5439" y="7000"/>
                    <a:pt x="7000" y="5439"/>
                    <a:pt x="7000" y="3500"/>
                  </a:cubicBezTo>
                  <a:cubicBezTo>
                    <a:pt x="7000" y="1583"/>
                    <a:pt x="5439" y="1"/>
                    <a:pt x="35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8833525" y="362525"/>
              <a:ext cx="92550" cy="93075"/>
            </a:xfrm>
            <a:custGeom>
              <a:avLst/>
              <a:gdLst/>
              <a:ahLst/>
              <a:cxnLst/>
              <a:rect l="l" t="t" r="r" b="b"/>
              <a:pathLst>
                <a:path w="3702" h="3723" extrusionOk="0">
                  <a:moveTo>
                    <a:pt x="1851" y="0"/>
                  </a:moveTo>
                  <a:cubicBezTo>
                    <a:pt x="826" y="0"/>
                    <a:pt x="1" y="825"/>
                    <a:pt x="1" y="1850"/>
                  </a:cubicBezTo>
                  <a:cubicBezTo>
                    <a:pt x="1" y="2876"/>
                    <a:pt x="826" y="3723"/>
                    <a:pt x="1851" y="3723"/>
                  </a:cubicBezTo>
                  <a:cubicBezTo>
                    <a:pt x="2876" y="3723"/>
                    <a:pt x="3701" y="2876"/>
                    <a:pt x="3701" y="1850"/>
                  </a:cubicBezTo>
                  <a:cubicBezTo>
                    <a:pt x="3701" y="825"/>
                    <a:pt x="2876" y="0"/>
                    <a:pt x="18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8828525" y="358050"/>
              <a:ext cx="102550" cy="102000"/>
            </a:xfrm>
            <a:custGeom>
              <a:avLst/>
              <a:gdLst/>
              <a:ahLst/>
              <a:cxnLst/>
              <a:rect l="l" t="t" r="r" b="b"/>
              <a:pathLst>
                <a:path w="4102" h="4080" extrusionOk="0">
                  <a:moveTo>
                    <a:pt x="2051" y="357"/>
                  </a:moveTo>
                  <a:cubicBezTo>
                    <a:pt x="2519" y="357"/>
                    <a:pt x="2920" y="558"/>
                    <a:pt x="3232" y="848"/>
                  </a:cubicBezTo>
                  <a:cubicBezTo>
                    <a:pt x="3544" y="1160"/>
                    <a:pt x="3723" y="1583"/>
                    <a:pt x="3723" y="2029"/>
                  </a:cubicBezTo>
                  <a:cubicBezTo>
                    <a:pt x="3723" y="2497"/>
                    <a:pt x="3544" y="2921"/>
                    <a:pt x="3232" y="3211"/>
                  </a:cubicBezTo>
                  <a:cubicBezTo>
                    <a:pt x="2920" y="3523"/>
                    <a:pt x="2519" y="3701"/>
                    <a:pt x="2051" y="3701"/>
                  </a:cubicBezTo>
                  <a:cubicBezTo>
                    <a:pt x="1583" y="3701"/>
                    <a:pt x="1182" y="3523"/>
                    <a:pt x="870" y="3211"/>
                  </a:cubicBezTo>
                  <a:cubicBezTo>
                    <a:pt x="558" y="2921"/>
                    <a:pt x="379" y="2497"/>
                    <a:pt x="379" y="2029"/>
                  </a:cubicBezTo>
                  <a:cubicBezTo>
                    <a:pt x="379" y="1583"/>
                    <a:pt x="558" y="1160"/>
                    <a:pt x="870" y="848"/>
                  </a:cubicBezTo>
                  <a:cubicBezTo>
                    <a:pt x="1182" y="558"/>
                    <a:pt x="1583" y="357"/>
                    <a:pt x="2051" y="357"/>
                  </a:cubicBezTo>
                  <a:close/>
                  <a:moveTo>
                    <a:pt x="2051" y="1"/>
                  </a:moveTo>
                  <a:cubicBezTo>
                    <a:pt x="914" y="1"/>
                    <a:pt x="0" y="915"/>
                    <a:pt x="0" y="2029"/>
                  </a:cubicBezTo>
                  <a:cubicBezTo>
                    <a:pt x="0" y="3166"/>
                    <a:pt x="914" y="4080"/>
                    <a:pt x="2051" y="4080"/>
                  </a:cubicBezTo>
                  <a:cubicBezTo>
                    <a:pt x="3188" y="4080"/>
                    <a:pt x="4102" y="3166"/>
                    <a:pt x="4102" y="2029"/>
                  </a:cubicBezTo>
                  <a:cubicBezTo>
                    <a:pt x="4102" y="915"/>
                    <a:pt x="3188" y="1"/>
                    <a:pt x="20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3" name="Google Shape;493;p9"/>
          <p:cNvGrpSpPr/>
          <p:nvPr/>
        </p:nvGrpSpPr>
        <p:grpSpPr>
          <a:xfrm rot="10800000">
            <a:off x="480412" y="4852325"/>
            <a:ext cx="175013" cy="27000"/>
            <a:chOff x="5662375" y="212375"/>
            <a:chExt cx="175013" cy="27000"/>
          </a:xfrm>
        </p:grpSpPr>
        <p:sp>
          <p:nvSpPr>
            <p:cNvPr id="494" name="Google Shape;494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7" name="Google Shape;497;p9"/>
          <p:cNvGrpSpPr/>
          <p:nvPr/>
        </p:nvGrpSpPr>
        <p:grpSpPr>
          <a:xfrm rot="10800000">
            <a:off x="1054112" y="3898600"/>
            <a:ext cx="175013" cy="27000"/>
            <a:chOff x="5662375" y="212375"/>
            <a:chExt cx="175013" cy="27000"/>
          </a:xfrm>
        </p:grpSpPr>
        <p:sp>
          <p:nvSpPr>
            <p:cNvPr id="498" name="Google Shape;498;p9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13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25" name="Google Shape;625;p13"/>
          <p:cNvSpPr txBox="1">
            <a:spLocks noGrp="1"/>
          </p:cNvSpPr>
          <p:nvPr>
            <p:ph type="subTitle" idx="1"/>
          </p:nvPr>
        </p:nvSpPr>
        <p:spPr>
          <a:xfrm>
            <a:off x="1664208" y="429768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6" name="Google Shape;626;p13"/>
          <p:cNvSpPr txBox="1">
            <a:spLocks noGrp="1"/>
          </p:cNvSpPr>
          <p:nvPr>
            <p:ph type="subTitle" idx="2"/>
          </p:nvPr>
        </p:nvSpPr>
        <p:spPr>
          <a:xfrm>
            <a:off x="1664208" y="71323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7" name="Google Shape;627;p13"/>
          <p:cNvSpPr txBox="1">
            <a:spLocks noGrp="1"/>
          </p:cNvSpPr>
          <p:nvPr>
            <p:ph type="subTitle" idx="3"/>
          </p:nvPr>
        </p:nvSpPr>
        <p:spPr>
          <a:xfrm>
            <a:off x="1664208" y="1508760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28" name="Google Shape;628;p13"/>
          <p:cNvSpPr txBox="1">
            <a:spLocks noGrp="1"/>
          </p:cNvSpPr>
          <p:nvPr>
            <p:ph type="subTitle" idx="4"/>
          </p:nvPr>
        </p:nvSpPr>
        <p:spPr>
          <a:xfrm>
            <a:off x="1664208" y="1792224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29" name="Google Shape;629;p13"/>
          <p:cNvSpPr txBox="1">
            <a:spLocks noGrp="1"/>
          </p:cNvSpPr>
          <p:nvPr>
            <p:ph type="subTitle" idx="5"/>
          </p:nvPr>
        </p:nvSpPr>
        <p:spPr>
          <a:xfrm>
            <a:off x="1664208" y="2587752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0" name="Google Shape;630;p13"/>
          <p:cNvSpPr txBox="1">
            <a:spLocks noGrp="1"/>
          </p:cNvSpPr>
          <p:nvPr>
            <p:ph type="subTitle" idx="6"/>
          </p:nvPr>
        </p:nvSpPr>
        <p:spPr>
          <a:xfrm>
            <a:off x="1664208" y="2871216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1" name="Google Shape;631;p13"/>
          <p:cNvSpPr txBox="1">
            <a:spLocks noGrp="1"/>
          </p:cNvSpPr>
          <p:nvPr>
            <p:ph type="subTitle" idx="7"/>
          </p:nvPr>
        </p:nvSpPr>
        <p:spPr>
          <a:xfrm>
            <a:off x="1664208" y="3666744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32" name="Google Shape;632;p13"/>
          <p:cNvSpPr txBox="1">
            <a:spLocks noGrp="1"/>
          </p:cNvSpPr>
          <p:nvPr>
            <p:ph type="subTitle" idx="8"/>
          </p:nvPr>
        </p:nvSpPr>
        <p:spPr>
          <a:xfrm>
            <a:off x="1664208" y="3950208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33" name="Google Shape;633;p13"/>
          <p:cNvSpPr txBox="1">
            <a:spLocks noGrp="1"/>
          </p:cNvSpPr>
          <p:nvPr>
            <p:ph type="title" idx="9" hasCustomPrompt="1"/>
          </p:nvPr>
        </p:nvSpPr>
        <p:spPr>
          <a:xfrm>
            <a:off x="813816" y="722376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4" name="Google Shape;634;p13"/>
          <p:cNvSpPr txBox="1">
            <a:spLocks noGrp="1"/>
          </p:cNvSpPr>
          <p:nvPr>
            <p:ph type="title" idx="13" hasCustomPrompt="1"/>
          </p:nvPr>
        </p:nvSpPr>
        <p:spPr>
          <a:xfrm>
            <a:off x="813816" y="1801368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5" name="Google Shape;635;p13"/>
          <p:cNvSpPr txBox="1">
            <a:spLocks noGrp="1"/>
          </p:cNvSpPr>
          <p:nvPr>
            <p:ph type="title" idx="14" hasCustomPrompt="1"/>
          </p:nvPr>
        </p:nvSpPr>
        <p:spPr>
          <a:xfrm>
            <a:off x="813816" y="2880360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36" name="Google Shape;636;p13"/>
          <p:cNvSpPr txBox="1">
            <a:spLocks noGrp="1"/>
          </p:cNvSpPr>
          <p:nvPr>
            <p:ph type="title" idx="15" hasCustomPrompt="1"/>
          </p:nvPr>
        </p:nvSpPr>
        <p:spPr>
          <a:xfrm>
            <a:off x="813816" y="395935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of text">
  <p:cSld name="CUSTOM_1">
    <p:spTree>
      <p:nvGrpSpPr>
        <p:cNvPr id="1" name="Shape 6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" name="Google Shape;638;p14"/>
          <p:cNvSpPr txBox="1">
            <a:spLocks noGrp="1"/>
          </p:cNvSpPr>
          <p:nvPr>
            <p:ph type="title"/>
          </p:nvPr>
        </p:nvSpPr>
        <p:spPr>
          <a:xfrm>
            <a:off x="1719072" y="338328"/>
            <a:ext cx="55779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4"/>
          <p:cNvSpPr txBox="1">
            <a:spLocks noGrp="1"/>
          </p:cNvSpPr>
          <p:nvPr>
            <p:ph type="subTitle" idx="1"/>
          </p:nvPr>
        </p:nvSpPr>
        <p:spPr>
          <a:xfrm>
            <a:off x="3694176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0" name="Google Shape;640;p14"/>
          <p:cNvSpPr txBox="1">
            <a:spLocks noGrp="1"/>
          </p:cNvSpPr>
          <p:nvPr>
            <p:ph type="subTitle" idx="2"/>
          </p:nvPr>
        </p:nvSpPr>
        <p:spPr>
          <a:xfrm>
            <a:off x="1024128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1" name="Google Shape;641;p14"/>
          <p:cNvSpPr txBox="1">
            <a:spLocks noGrp="1"/>
          </p:cNvSpPr>
          <p:nvPr>
            <p:ph type="subTitle" idx="3"/>
          </p:nvPr>
        </p:nvSpPr>
        <p:spPr>
          <a:xfrm>
            <a:off x="6355080" y="2414016"/>
            <a:ext cx="17649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42" name="Google Shape;642;p14"/>
          <p:cNvSpPr txBox="1">
            <a:spLocks noGrp="1"/>
          </p:cNvSpPr>
          <p:nvPr>
            <p:ph type="subTitle" idx="4"/>
          </p:nvPr>
        </p:nvSpPr>
        <p:spPr>
          <a:xfrm>
            <a:off x="3694176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3" name="Google Shape;643;p14"/>
          <p:cNvSpPr txBox="1">
            <a:spLocks noGrp="1"/>
          </p:cNvSpPr>
          <p:nvPr>
            <p:ph type="subTitle" idx="5"/>
          </p:nvPr>
        </p:nvSpPr>
        <p:spPr>
          <a:xfrm>
            <a:off x="1024128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44" name="Google Shape;644;p14"/>
          <p:cNvSpPr txBox="1">
            <a:spLocks noGrp="1"/>
          </p:cNvSpPr>
          <p:nvPr>
            <p:ph type="subTitle" idx="6"/>
          </p:nvPr>
        </p:nvSpPr>
        <p:spPr>
          <a:xfrm>
            <a:off x="6355080" y="2825496"/>
            <a:ext cx="1764900" cy="10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grpSp>
        <p:nvGrpSpPr>
          <p:cNvPr id="645" name="Google Shape;645;p14"/>
          <p:cNvGrpSpPr/>
          <p:nvPr/>
        </p:nvGrpSpPr>
        <p:grpSpPr>
          <a:xfrm>
            <a:off x="261711" y="-1158"/>
            <a:ext cx="8550326" cy="3981600"/>
            <a:chOff x="261711" y="-1158"/>
            <a:chExt cx="8550326" cy="3981600"/>
          </a:xfrm>
        </p:grpSpPr>
        <p:cxnSp>
          <p:nvCxnSpPr>
            <p:cNvPr id="646" name="Google Shape;646;p14"/>
            <p:cNvCxnSpPr/>
            <p:nvPr/>
          </p:nvCxnSpPr>
          <p:spPr>
            <a:xfrm>
              <a:off x="515925" y="-1158"/>
              <a:ext cx="0" cy="39816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7" name="Google Shape;647;p14"/>
            <p:cNvCxnSpPr/>
            <p:nvPr/>
          </p:nvCxnSpPr>
          <p:spPr>
            <a:xfrm>
              <a:off x="8666025" y="-1158"/>
              <a:ext cx="0" cy="190200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648" name="Google Shape;648;p14"/>
            <p:cNvGrpSpPr/>
            <p:nvPr/>
          </p:nvGrpSpPr>
          <p:grpSpPr>
            <a:xfrm rot="10800000">
              <a:off x="343275" y="3300779"/>
              <a:ext cx="344736" cy="345385"/>
              <a:chOff x="7353050" y="316275"/>
              <a:chExt cx="292025" cy="292575"/>
            </a:xfrm>
          </p:grpSpPr>
          <p:sp>
            <p:nvSpPr>
              <p:cNvPr id="649" name="Google Shape;649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3" name="Google Shape;653;p14"/>
            <p:cNvGrpSpPr/>
            <p:nvPr/>
          </p:nvGrpSpPr>
          <p:grpSpPr>
            <a:xfrm rot="10800000">
              <a:off x="8520013" y="714742"/>
              <a:ext cx="292025" cy="292575"/>
              <a:chOff x="7353050" y="316275"/>
              <a:chExt cx="292025" cy="292575"/>
            </a:xfrm>
          </p:grpSpPr>
          <p:sp>
            <p:nvSpPr>
              <p:cNvPr id="654" name="Google Shape;654;p14"/>
              <p:cNvSpPr/>
              <p:nvPr/>
            </p:nvSpPr>
            <p:spPr>
              <a:xfrm>
                <a:off x="7358075" y="321275"/>
                <a:ext cx="282550" cy="282550"/>
              </a:xfrm>
              <a:custGeom>
                <a:avLst/>
                <a:gdLst/>
                <a:ahLst/>
                <a:cxnLst/>
                <a:rect l="l" t="t" r="r" b="b"/>
                <a:pathLst>
                  <a:path w="11302" h="11302" extrusionOk="0">
                    <a:moveTo>
                      <a:pt x="5640" y="1"/>
                    </a:moveTo>
                    <a:cubicBezTo>
                      <a:pt x="2519" y="1"/>
                      <a:pt x="0" y="2520"/>
                      <a:pt x="0" y="5640"/>
                    </a:cubicBezTo>
                    <a:cubicBezTo>
                      <a:pt x="0" y="8783"/>
                      <a:pt x="2519" y="11302"/>
                      <a:pt x="5640" y="11302"/>
                    </a:cubicBezTo>
                    <a:cubicBezTo>
                      <a:pt x="8783" y="11302"/>
                      <a:pt x="11301" y="8783"/>
                      <a:pt x="11301" y="5640"/>
                    </a:cubicBezTo>
                    <a:cubicBezTo>
                      <a:pt x="11301" y="2520"/>
                      <a:pt x="8783" y="1"/>
                      <a:pt x="564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14"/>
              <p:cNvSpPr/>
              <p:nvPr/>
            </p:nvSpPr>
            <p:spPr>
              <a:xfrm>
                <a:off x="7353050" y="316275"/>
                <a:ext cx="292025" cy="292575"/>
              </a:xfrm>
              <a:custGeom>
                <a:avLst/>
                <a:gdLst/>
                <a:ahLst/>
                <a:cxnLst/>
                <a:rect l="l" t="t" r="r" b="b"/>
                <a:pathLst>
                  <a:path w="11681" h="11703" extrusionOk="0">
                    <a:moveTo>
                      <a:pt x="5841" y="379"/>
                    </a:moveTo>
                    <a:cubicBezTo>
                      <a:pt x="7356" y="379"/>
                      <a:pt x="8716" y="981"/>
                      <a:pt x="9719" y="1984"/>
                    </a:cubicBezTo>
                    <a:cubicBezTo>
                      <a:pt x="10700" y="2965"/>
                      <a:pt x="11324" y="4347"/>
                      <a:pt x="11324" y="5840"/>
                    </a:cubicBezTo>
                    <a:cubicBezTo>
                      <a:pt x="11324" y="7356"/>
                      <a:pt x="10700" y="8738"/>
                      <a:pt x="9719" y="9719"/>
                    </a:cubicBezTo>
                    <a:cubicBezTo>
                      <a:pt x="8716" y="10699"/>
                      <a:pt x="7356" y="11324"/>
                      <a:pt x="5841" y="11324"/>
                    </a:cubicBezTo>
                    <a:cubicBezTo>
                      <a:pt x="4347" y="11324"/>
                      <a:pt x="2965" y="10699"/>
                      <a:pt x="1984" y="9719"/>
                    </a:cubicBezTo>
                    <a:cubicBezTo>
                      <a:pt x="981" y="8738"/>
                      <a:pt x="380" y="7356"/>
                      <a:pt x="380" y="5840"/>
                    </a:cubicBezTo>
                    <a:cubicBezTo>
                      <a:pt x="380" y="4347"/>
                      <a:pt x="981" y="2965"/>
                      <a:pt x="1984" y="1984"/>
                    </a:cubicBezTo>
                    <a:cubicBezTo>
                      <a:pt x="2965" y="981"/>
                      <a:pt x="4347" y="379"/>
                      <a:pt x="5841" y="379"/>
                    </a:cubicBezTo>
                    <a:close/>
                    <a:moveTo>
                      <a:pt x="5841" y="0"/>
                    </a:moveTo>
                    <a:cubicBezTo>
                      <a:pt x="2631" y="0"/>
                      <a:pt x="1" y="2630"/>
                      <a:pt x="1" y="5840"/>
                    </a:cubicBezTo>
                    <a:cubicBezTo>
                      <a:pt x="1" y="9072"/>
                      <a:pt x="2631" y="11703"/>
                      <a:pt x="5841" y="11703"/>
                    </a:cubicBezTo>
                    <a:cubicBezTo>
                      <a:pt x="9073" y="11703"/>
                      <a:pt x="11681" y="9072"/>
                      <a:pt x="11681" y="5840"/>
                    </a:cubicBezTo>
                    <a:cubicBezTo>
                      <a:pt x="11681" y="2630"/>
                      <a:pt x="9073" y="0"/>
                      <a:pt x="584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14"/>
              <p:cNvSpPr/>
              <p:nvPr/>
            </p:nvSpPr>
            <p:spPr>
              <a:xfrm>
                <a:off x="7419925" y="383125"/>
                <a:ext cx="158275" cy="158300"/>
              </a:xfrm>
              <a:custGeom>
                <a:avLst/>
                <a:gdLst/>
                <a:ahLst/>
                <a:cxnLst/>
                <a:rect l="l" t="t" r="r" b="b"/>
                <a:pathLst>
                  <a:path w="6331" h="6332" extrusionOk="0">
                    <a:moveTo>
                      <a:pt x="3166" y="1"/>
                    </a:moveTo>
                    <a:cubicBezTo>
                      <a:pt x="1427" y="1"/>
                      <a:pt x="0" y="1428"/>
                      <a:pt x="0" y="3166"/>
                    </a:cubicBezTo>
                    <a:cubicBezTo>
                      <a:pt x="0" y="4927"/>
                      <a:pt x="1427" y="6331"/>
                      <a:pt x="3166" y="6331"/>
                    </a:cubicBezTo>
                    <a:cubicBezTo>
                      <a:pt x="4927" y="6331"/>
                      <a:pt x="6331" y="4927"/>
                      <a:pt x="6331" y="3166"/>
                    </a:cubicBezTo>
                    <a:cubicBezTo>
                      <a:pt x="6331" y="1428"/>
                      <a:pt x="4927" y="1"/>
                      <a:pt x="31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14"/>
              <p:cNvSpPr/>
              <p:nvPr/>
            </p:nvSpPr>
            <p:spPr>
              <a:xfrm>
                <a:off x="7415475" y="378675"/>
                <a:ext cx="167750" cy="167775"/>
              </a:xfrm>
              <a:custGeom>
                <a:avLst/>
                <a:gdLst/>
                <a:ahLst/>
                <a:cxnLst/>
                <a:rect l="l" t="t" r="r" b="b"/>
                <a:pathLst>
                  <a:path w="6710" h="6711" extrusionOk="0">
                    <a:moveTo>
                      <a:pt x="3344" y="380"/>
                    </a:moveTo>
                    <a:cubicBezTo>
                      <a:pt x="4168" y="380"/>
                      <a:pt x="4926" y="714"/>
                      <a:pt x="5461" y="1249"/>
                    </a:cubicBezTo>
                    <a:cubicBezTo>
                      <a:pt x="5996" y="1784"/>
                      <a:pt x="6330" y="2519"/>
                      <a:pt x="6330" y="3344"/>
                    </a:cubicBezTo>
                    <a:cubicBezTo>
                      <a:pt x="6330" y="4169"/>
                      <a:pt x="5996" y="4927"/>
                      <a:pt x="5461" y="5462"/>
                    </a:cubicBezTo>
                    <a:cubicBezTo>
                      <a:pt x="4926" y="5997"/>
                      <a:pt x="4168" y="6331"/>
                      <a:pt x="3344" y="6331"/>
                    </a:cubicBezTo>
                    <a:cubicBezTo>
                      <a:pt x="2519" y="6331"/>
                      <a:pt x="1783" y="5997"/>
                      <a:pt x="1248" y="5462"/>
                    </a:cubicBezTo>
                    <a:cubicBezTo>
                      <a:pt x="713" y="4927"/>
                      <a:pt x="379" y="4169"/>
                      <a:pt x="379" y="3344"/>
                    </a:cubicBezTo>
                    <a:cubicBezTo>
                      <a:pt x="379" y="2519"/>
                      <a:pt x="713" y="1784"/>
                      <a:pt x="1248" y="1249"/>
                    </a:cubicBezTo>
                    <a:cubicBezTo>
                      <a:pt x="1783" y="714"/>
                      <a:pt x="2519" y="380"/>
                      <a:pt x="3344" y="380"/>
                    </a:cubicBezTo>
                    <a:close/>
                    <a:moveTo>
                      <a:pt x="3344" y="1"/>
                    </a:moveTo>
                    <a:cubicBezTo>
                      <a:pt x="1494" y="1"/>
                      <a:pt x="0" y="1494"/>
                      <a:pt x="0" y="3344"/>
                    </a:cubicBezTo>
                    <a:cubicBezTo>
                      <a:pt x="0" y="5194"/>
                      <a:pt x="1494" y="6710"/>
                      <a:pt x="3344" y="6710"/>
                    </a:cubicBezTo>
                    <a:cubicBezTo>
                      <a:pt x="5194" y="6710"/>
                      <a:pt x="6709" y="5194"/>
                      <a:pt x="6709" y="3344"/>
                    </a:cubicBezTo>
                    <a:cubicBezTo>
                      <a:pt x="6709" y="1494"/>
                      <a:pt x="5194" y="1"/>
                      <a:pt x="334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8" name="Google Shape;658;p14"/>
            <p:cNvGrpSpPr/>
            <p:nvPr/>
          </p:nvGrpSpPr>
          <p:grpSpPr>
            <a:xfrm rot="10800000">
              <a:off x="261711" y="465077"/>
              <a:ext cx="507562" cy="507984"/>
              <a:chOff x="8064275" y="887850"/>
              <a:chExt cx="581800" cy="582350"/>
            </a:xfrm>
          </p:grpSpPr>
          <p:sp>
            <p:nvSpPr>
              <p:cNvPr id="659" name="Google Shape;659;p14"/>
              <p:cNvSpPr/>
              <p:nvPr/>
            </p:nvSpPr>
            <p:spPr>
              <a:xfrm>
                <a:off x="8068750" y="892875"/>
                <a:ext cx="572875" cy="572325"/>
              </a:xfrm>
              <a:custGeom>
                <a:avLst/>
                <a:gdLst/>
                <a:ahLst/>
                <a:cxnLst/>
                <a:rect l="l" t="t" r="r" b="b"/>
                <a:pathLst>
                  <a:path w="22915" h="22893" extrusionOk="0">
                    <a:moveTo>
                      <a:pt x="11457" y="0"/>
                    </a:moveTo>
                    <a:cubicBezTo>
                      <a:pt x="5127" y="0"/>
                      <a:pt x="0" y="5127"/>
                      <a:pt x="0" y="11435"/>
                    </a:cubicBezTo>
                    <a:cubicBezTo>
                      <a:pt x="0" y="17766"/>
                      <a:pt x="5127" y="22892"/>
                      <a:pt x="11457" y="22892"/>
                    </a:cubicBezTo>
                    <a:cubicBezTo>
                      <a:pt x="17788" y="22892"/>
                      <a:pt x="22914" y="17766"/>
                      <a:pt x="22914" y="11435"/>
                    </a:cubicBezTo>
                    <a:cubicBezTo>
                      <a:pt x="22914" y="5127"/>
                      <a:pt x="17788" y="0"/>
                      <a:pt x="114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4"/>
              <p:cNvSpPr/>
              <p:nvPr/>
            </p:nvSpPr>
            <p:spPr>
              <a:xfrm>
                <a:off x="8064275" y="887850"/>
                <a:ext cx="581800" cy="582350"/>
              </a:xfrm>
              <a:custGeom>
                <a:avLst/>
                <a:gdLst/>
                <a:ahLst/>
                <a:cxnLst/>
                <a:rect l="l" t="t" r="r" b="b"/>
                <a:pathLst>
                  <a:path w="23272" h="23294" extrusionOk="0">
                    <a:moveTo>
                      <a:pt x="11636" y="380"/>
                    </a:moveTo>
                    <a:cubicBezTo>
                      <a:pt x="14757" y="380"/>
                      <a:pt x="17566" y="1628"/>
                      <a:pt x="19594" y="3679"/>
                    </a:cubicBezTo>
                    <a:cubicBezTo>
                      <a:pt x="21645" y="5707"/>
                      <a:pt x="22893" y="8538"/>
                      <a:pt x="22893" y="11636"/>
                    </a:cubicBezTo>
                    <a:cubicBezTo>
                      <a:pt x="22893" y="14757"/>
                      <a:pt x="21645" y="17565"/>
                      <a:pt x="19594" y="19616"/>
                    </a:cubicBezTo>
                    <a:cubicBezTo>
                      <a:pt x="17566" y="21644"/>
                      <a:pt x="14757" y="22915"/>
                      <a:pt x="11636" y="22915"/>
                    </a:cubicBezTo>
                    <a:cubicBezTo>
                      <a:pt x="8516" y="22915"/>
                      <a:pt x="5707" y="21644"/>
                      <a:pt x="3657" y="19616"/>
                    </a:cubicBezTo>
                    <a:cubicBezTo>
                      <a:pt x="1628" y="17565"/>
                      <a:pt x="358" y="14757"/>
                      <a:pt x="358" y="11636"/>
                    </a:cubicBezTo>
                    <a:cubicBezTo>
                      <a:pt x="358" y="8538"/>
                      <a:pt x="1628" y="5707"/>
                      <a:pt x="3657" y="3679"/>
                    </a:cubicBezTo>
                    <a:cubicBezTo>
                      <a:pt x="5707" y="1628"/>
                      <a:pt x="8516" y="380"/>
                      <a:pt x="11636" y="380"/>
                    </a:cubicBezTo>
                    <a:close/>
                    <a:moveTo>
                      <a:pt x="11636" y="1"/>
                    </a:moveTo>
                    <a:cubicBezTo>
                      <a:pt x="5217" y="1"/>
                      <a:pt x="1" y="5217"/>
                      <a:pt x="1" y="11636"/>
                    </a:cubicBezTo>
                    <a:cubicBezTo>
                      <a:pt x="1" y="18078"/>
                      <a:pt x="5217" y="23294"/>
                      <a:pt x="11636" y="23294"/>
                    </a:cubicBezTo>
                    <a:cubicBezTo>
                      <a:pt x="18056" y="23294"/>
                      <a:pt x="23272" y="18078"/>
                      <a:pt x="23272" y="11636"/>
                    </a:cubicBezTo>
                    <a:cubicBezTo>
                      <a:pt x="23272" y="5217"/>
                      <a:pt x="18056" y="1"/>
                      <a:pt x="1163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4"/>
              <p:cNvSpPr/>
              <p:nvPr/>
            </p:nvSpPr>
            <p:spPr>
              <a:xfrm>
                <a:off x="8141175" y="965325"/>
                <a:ext cx="428000" cy="427425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17097" extrusionOk="0">
                    <a:moveTo>
                      <a:pt x="8560" y="0"/>
                    </a:moveTo>
                    <a:cubicBezTo>
                      <a:pt x="3835" y="0"/>
                      <a:pt x="1" y="3812"/>
                      <a:pt x="1" y="8537"/>
                    </a:cubicBezTo>
                    <a:cubicBezTo>
                      <a:pt x="1" y="13263"/>
                      <a:pt x="3835" y="17097"/>
                      <a:pt x="8560" y="17097"/>
                    </a:cubicBezTo>
                    <a:cubicBezTo>
                      <a:pt x="13286" y="17097"/>
                      <a:pt x="17120" y="13263"/>
                      <a:pt x="17120" y="8537"/>
                    </a:cubicBezTo>
                    <a:cubicBezTo>
                      <a:pt x="17120" y="3812"/>
                      <a:pt x="13286" y="0"/>
                      <a:pt x="856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4"/>
              <p:cNvSpPr/>
              <p:nvPr/>
            </p:nvSpPr>
            <p:spPr>
              <a:xfrm>
                <a:off x="8136725" y="960300"/>
                <a:ext cx="436925" cy="437475"/>
              </a:xfrm>
              <a:custGeom>
                <a:avLst/>
                <a:gdLst/>
                <a:ahLst/>
                <a:cxnLst/>
                <a:rect l="l" t="t" r="r" b="b"/>
                <a:pathLst>
                  <a:path w="17477" h="17499" extrusionOk="0">
                    <a:moveTo>
                      <a:pt x="8738" y="379"/>
                    </a:moveTo>
                    <a:cubicBezTo>
                      <a:pt x="11057" y="379"/>
                      <a:pt x="13130" y="1316"/>
                      <a:pt x="14645" y="2831"/>
                    </a:cubicBezTo>
                    <a:cubicBezTo>
                      <a:pt x="16161" y="4347"/>
                      <a:pt x="17097" y="6442"/>
                      <a:pt x="17097" y="8738"/>
                    </a:cubicBezTo>
                    <a:cubicBezTo>
                      <a:pt x="17097" y="11056"/>
                      <a:pt x="16161" y="13152"/>
                      <a:pt x="14645" y="14667"/>
                    </a:cubicBezTo>
                    <a:cubicBezTo>
                      <a:pt x="13130" y="16183"/>
                      <a:pt x="11057" y="17119"/>
                      <a:pt x="8738" y="17119"/>
                    </a:cubicBezTo>
                    <a:cubicBezTo>
                      <a:pt x="6420" y="17119"/>
                      <a:pt x="4325" y="16183"/>
                      <a:pt x="2809" y="14667"/>
                    </a:cubicBezTo>
                    <a:cubicBezTo>
                      <a:pt x="1293" y="13152"/>
                      <a:pt x="357" y="11056"/>
                      <a:pt x="357" y="8738"/>
                    </a:cubicBezTo>
                    <a:cubicBezTo>
                      <a:pt x="357" y="6442"/>
                      <a:pt x="1293" y="4347"/>
                      <a:pt x="2809" y="2831"/>
                    </a:cubicBezTo>
                    <a:cubicBezTo>
                      <a:pt x="4325" y="1316"/>
                      <a:pt x="6420" y="379"/>
                      <a:pt x="8738" y="379"/>
                    </a:cubicBezTo>
                    <a:close/>
                    <a:moveTo>
                      <a:pt x="8738" y="0"/>
                    </a:moveTo>
                    <a:cubicBezTo>
                      <a:pt x="3901" y="0"/>
                      <a:pt x="1" y="3924"/>
                      <a:pt x="1" y="8738"/>
                    </a:cubicBezTo>
                    <a:cubicBezTo>
                      <a:pt x="1" y="13575"/>
                      <a:pt x="3901" y="17498"/>
                      <a:pt x="8738" y="17498"/>
                    </a:cubicBezTo>
                    <a:cubicBezTo>
                      <a:pt x="13553" y="17498"/>
                      <a:pt x="17476" y="13575"/>
                      <a:pt x="17476" y="8738"/>
                    </a:cubicBezTo>
                    <a:cubicBezTo>
                      <a:pt x="17476" y="3924"/>
                      <a:pt x="13553" y="0"/>
                      <a:pt x="873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4"/>
              <p:cNvSpPr/>
              <p:nvPr/>
            </p:nvSpPr>
            <p:spPr>
              <a:xfrm>
                <a:off x="8219750" y="1043875"/>
                <a:ext cx="270300" cy="270300"/>
              </a:xfrm>
              <a:custGeom>
                <a:avLst/>
                <a:gdLst/>
                <a:ahLst/>
                <a:cxnLst/>
                <a:rect l="l" t="t" r="r" b="b"/>
                <a:pathLst>
                  <a:path w="10812" h="10812" extrusionOk="0">
                    <a:moveTo>
                      <a:pt x="5417" y="1"/>
                    </a:moveTo>
                    <a:cubicBezTo>
                      <a:pt x="2430" y="1"/>
                      <a:pt x="1" y="2431"/>
                      <a:pt x="1" y="5395"/>
                    </a:cubicBezTo>
                    <a:cubicBezTo>
                      <a:pt x="1" y="8382"/>
                      <a:pt x="2430" y="10812"/>
                      <a:pt x="5417" y="10812"/>
                    </a:cubicBezTo>
                    <a:cubicBezTo>
                      <a:pt x="8404" y="10812"/>
                      <a:pt x="10812" y="8382"/>
                      <a:pt x="10812" y="5395"/>
                    </a:cubicBezTo>
                    <a:cubicBezTo>
                      <a:pt x="10812" y="2431"/>
                      <a:pt x="8404" y="1"/>
                      <a:pt x="54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4"/>
              <p:cNvSpPr/>
              <p:nvPr/>
            </p:nvSpPr>
            <p:spPr>
              <a:xfrm>
                <a:off x="8215300" y="1039425"/>
                <a:ext cx="279775" cy="279225"/>
              </a:xfrm>
              <a:custGeom>
                <a:avLst/>
                <a:gdLst/>
                <a:ahLst/>
                <a:cxnLst/>
                <a:rect l="l" t="t" r="r" b="b"/>
                <a:pathLst>
                  <a:path w="11191" h="11169" extrusionOk="0">
                    <a:moveTo>
                      <a:pt x="5595" y="357"/>
                    </a:moveTo>
                    <a:cubicBezTo>
                      <a:pt x="7044" y="357"/>
                      <a:pt x="8337" y="937"/>
                      <a:pt x="9273" y="1895"/>
                    </a:cubicBezTo>
                    <a:cubicBezTo>
                      <a:pt x="10232" y="2832"/>
                      <a:pt x="10811" y="4147"/>
                      <a:pt x="10811" y="5573"/>
                    </a:cubicBezTo>
                    <a:cubicBezTo>
                      <a:pt x="10811" y="7022"/>
                      <a:pt x="10232" y="8337"/>
                      <a:pt x="9273" y="9273"/>
                    </a:cubicBezTo>
                    <a:cubicBezTo>
                      <a:pt x="8337" y="10210"/>
                      <a:pt x="7044" y="10789"/>
                      <a:pt x="5595" y="10789"/>
                    </a:cubicBezTo>
                    <a:cubicBezTo>
                      <a:pt x="4147" y="10789"/>
                      <a:pt x="2854" y="10210"/>
                      <a:pt x="1895" y="9273"/>
                    </a:cubicBezTo>
                    <a:cubicBezTo>
                      <a:pt x="959" y="8337"/>
                      <a:pt x="379" y="7022"/>
                      <a:pt x="379" y="5573"/>
                    </a:cubicBezTo>
                    <a:cubicBezTo>
                      <a:pt x="379" y="4147"/>
                      <a:pt x="959" y="2832"/>
                      <a:pt x="1895" y="1895"/>
                    </a:cubicBezTo>
                    <a:cubicBezTo>
                      <a:pt x="2854" y="937"/>
                      <a:pt x="4147" y="357"/>
                      <a:pt x="5595" y="357"/>
                    </a:cubicBezTo>
                    <a:close/>
                    <a:moveTo>
                      <a:pt x="5595" y="1"/>
                    </a:moveTo>
                    <a:cubicBezTo>
                      <a:pt x="2497" y="1"/>
                      <a:pt x="1" y="2497"/>
                      <a:pt x="1" y="5573"/>
                    </a:cubicBezTo>
                    <a:cubicBezTo>
                      <a:pt x="1" y="8672"/>
                      <a:pt x="2497" y="11168"/>
                      <a:pt x="5595" y="11168"/>
                    </a:cubicBezTo>
                    <a:cubicBezTo>
                      <a:pt x="8671" y="11168"/>
                      <a:pt x="11190" y="8672"/>
                      <a:pt x="11190" y="5573"/>
                    </a:cubicBezTo>
                    <a:cubicBezTo>
                      <a:pt x="11190" y="2497"/>
                      <a:pt x="8671" y="1"/>
                      <a:pt x="55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our columns of text">
  <p:cSld name="CUSTOM_2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Google Shape;666;p15"/>
          <p:cNvSpPr txBox="1">
            <a:spLocks noGrp="1"/>
          </p:cNvSpPr>
          <p:nvPr>
            <p:ph type="title"/>
          </p:nvPr>
        </p:nvSpPr>
        <p:spPr>
          <a:xfrm>
            <a:off x="1568775" y="442350"/>
            <a:ext cx="6006300" cy="59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5"/>
          <p:cNvSpPr txBox="1">
            <a:spLocks noGrp="1"/>
          </p:cNvSpPr>
          <p:nvPr>
            <p:ph type="subTitle" idx="1"/>
          </p:nvPr>
        </p:nvSpPr>
        <p:spPr>
          <a:xfrm>
            <a:off x="1709928" y="1545336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68" name="Google Shape;668;p15"/>
          <p:cNvSpPr txBox="1">
            <a:spLocks noGrp="1"/>
          </p:cNvSpPr>
          <p:nvPr>
            <p:ph type="subTitle" idx="2"/>
          </p:nvPr>
        </p:nvSpPr>
        <p:spPr>
          <a:xfrm>
            <a:off x="1709928" y="1938528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69" name="Google Shape;669;p15"/>
          <p:cNvSpPr txBox="1">
            <a:spLocks noGrp="1"/>
          </p:cNvSpPr>
          <p:nvPr>
            <p:ph type="subTitle" idx="3"/>
          </p:nvPr>
        </p:nvSpPr>
        <p:spPr>
          <a:xfrm>
            <a:off x="5468112" y="1545336"/>
            <a:ext cx="19476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0" name="Google Shape;670;p15"/>
          <p:cNvSpPr txBox="1">
            <a:spLocks noGrp="1"/>
          </p:cNvSpPr>
          <p:nvPr>
            <p:ph type="subTitle" idx="4"/>
          </p:nvPr>
        </p:nvSpPr>
        <p:spPr>
          <a:xfrm>
            <a:off x="5468112" y="1938528"/>
            <a:ext cx="19476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1" name="Google Shape;671;p15"/>
          <p:cNvSpPr txBox="1">
            <a:spLocks noGrp="1"/>
          </p:cNvSpPr>
          <p:nvPr>
            <p:ph type="subTitle" idx="5"/>
          </p:nvPr>
        </p:nvSpPr>
        <p:spPr>
          <a:xfrm>
            <a:off x="2825496" y="3200400"/>
            <a:ext cx="19452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2" name="Google Shape;672;p15"/>
          <p:cNvSpPr txBox="1">
            <a:spLocks noGrp="1"/>
          </p:cNvSpPr>
          <p:nvPr>
            <p:ph type="subTitle" idx="6"/>
          </p:nvPr>
        </p:nvSpPr>
        <p:spPr>
          <a:xfrm>
            <a:off x="2825496" y="3593592"/>
            <a:ext cx="19452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sp>
        <p:nvSpPr>
          <p:cNvPr id="673" name="Google Shape;673;p15"/>
          <p:cNvSpPr txBox="1">
            <a:spLocks noGrp="1"/>
          </p:cNvSpPr>
          <p:nvPr>
            <p:ph type="subTitle" idx="7"/>
          </p:nvPr>
        </p:nvSpPr>
        <p:spPr>
          <a:xfrm>
            <a:off x="6464808" y="3200400"/>
            <a:ext cx="19935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endParaRPr/>
          </a:p>
        </p:txBody>
      </p:sp>
      <p:sp>
        <p:nvSpPr>
          <p:cNvPr id="674" name="Google Shape;674;p15"/>
          <p:cNvSpPr txBox="1">
            <a:spLocks noGrp="1"/>
          </p:cNvSpPr>
          <p:nvPr>
            <p:ph type="subTitle" idx="8"/>
          </p:nvPr>
        </p:nvSpPr>
        <p:spPr>
          <a:xfrm>
            <a:off x="6464808" y="3593592"/>
            <a:ext cx="19935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endParaRPr/>
          </a:p>
        </p:txBody>
      </p:sp>
      <p:cxnSp>
        <p:nvCxnSpPr>
          <p:cNvPr id="675" name="Google Shape;675;p15"/>
          <p:cNvCxnSpPr/>
          <p:nvPr/>
        </p:nvCxnSpPr>
        <p:spPr>
          <a:xfrm rot="10800000">
            <a:off x="8109000" y="501275"/>
            <a:ext cx="737700" cy="737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6" name="Google Shape;676;p15"/>
          <p:cNvCxnSpPr/>
          <p:nvPr/>
        </p:nvCxnSpPr>
        <p:spPr>
          <a:xfrm>
            <a:off x="582475" y="282188"/>
            <a:ext cx="1212900" cy="4227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77" name="Google Shape;677;p15"/>
          <p:cNvCxnSpPr/>
          <p:nvPr/>
        </p:nvCxnSpPr>
        <p:spPr>
          <a:xfrm rot="10800000" flipH="1">
            <a:off x="0" y="274188"/>
            <a:ext cx="582600" cy="6543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78" name="Google Shape;678;p15"/>
          <p:cNvGrpSpPr/>
          <p:nvPr/>
        </p:nvGrpSpPr>
        <p:grpSpPr>
          <a:xfrm flipH="1">
            <a:off x="423750" y="125363"/>
            <a:ext cx="292025" cy="292575"/>
            <a:chOff x="7353050" y="316275"/>
            <a:chExt cx="292025" cy="292575"/>
          </a:xfrm>
        </p:grpSpPr>
        <p:sp>
          <p:nvSpPr>
            <p:cNvPr id="679" name="Google Shape;679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3" name="Google Shape;683;p15"/>
          <p:cNvGrpSpPr/>
          <p:nvPr/>
        </p:nvGrpSpPr>
        <p:grpSpPr>
          <a:xfrm>
            <a:off x="1638739" y="558163"/>
            <a:ext cx="293111" cy="293388"/>
            <a:chOff x="3164039" y="430875"/>
            <a:chExt cx="293111" cy="293388"/>
          </a:xfrm>
        </p:grpSpPr>
        <p:sp>
          <p:nvSpPr>
            <p:cNvPr id="684" name="Google Shape;684;p15"/>
            <p:cNvSpPr/>
            <p:nvPr/>
          </p:nvSpPr>
          <p:spPr>
            <a:xfrm flipH="1">
              <a:off x="3166281" y="433407"/>
              <a:ext cx="288614" cy="288337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5"/>
            <p:cNvSpPr/>
            <p:nvPr/>
          </p:nvSpPr>
          <p:spPr>
            <a:xfrm flipH="1">
              <a:off x="3164039" y="430875"/>
              <a:ext cx="293111" cy="293388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5"/>
            <p:cNvSpPr/>
            <p:nvPr/>
          </p:nvSpPr>
          <p:spPr>
            <a:xfrm flipH="1">
              <a:off x="3202780" y="469909"/>
              <a:ext cx="215626" cy="215337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5"/>
            <p:cNvSpPr/>
            <p:nvPr/>
          </p:nvSpPr>
          <p:spPr>
            <a:xfrm flipH="1">
              <a:off x="3200525" y="467377"/>
              <a:ext cx="220123" cy="220400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5"/>
            <p:cNvSpPr/>
            <p:nvPr/>
          </p:nvSpPr>
          <p:spPr>
            <a:xfrm flipH="1">
              <a:off x="3242641" y="509484"/>
              <a:ext cx="136177" cy="136177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5"/>
            <p:cNvSpPr/>
            <p:nvPr/>
          </p:nvSpPr>
          <p:spPr>
            <a:xfrm flipH="1">
              <a:off x="3240109" y="507242"/>
              <a:ext cx="140951" cy="140674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15"/>
          <p:cNvGrpSpPr/>
          <p:nvPr/>
        </p:nvGrpSpPr>
        <p:grpSpPr>
          <a:xfrm>
            <a:off x="1591750" y="362600"/>
            <a:ext cx="175013" cy="27000"/>
            <a:chOff x="5662375" y="212375"/>
            <a:chExt cx="175013" cy="27000"/>
          </a:xfrm>
        </p:grpSpPr>
        <p:sp>
          <p:nvSpPr>
            <p:cNvPr id="691" name="Google Shape;691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694" name="Google Shape;694;p15"/>
          <p:cNvCxnSpPr/>
          <p:nvPr/>
        </p:nvCxnSpPr>
        <p:spPr>
          <a:xfrm flipH="1">
            <a:off x="8151325" y="6875"/>
            <a:ext cx="1002600" cy="4944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695" name="Google Shape;695;p15"/>
          <p:cNvGrpSpPr/>
          <p:nvPr/>
        </p:nvGrpSpPr>
        <p:grpSpPr>
          <a:xfrm>
            <a:off x="7823875" y="202375"/>
            <a:ext cx="581800" cy="582350"/>
            <a:chOff x="8064275" y="887850"/>
            <a:chExt cx="581800" cy="582350"/>
          </a:xfrm>
        </p:grpSpPr>
        <p:sp>
          <p:nvSpPr>
            <p:cNvPr id="696" name="Google Shape;696;p15"/>
            <p:cNvSpPr/>
            <p:nvPr/>
          </p:nvSpPr>
          <p:spPr>
            <a:xfrm>
              <a:off x="8068750" y="892875"/>
              <a:ext cx="572875" cy="572325"/>
            </a:xfrm>
            <a:custGeom>
              <a:avLst/>
              <a:gdLst/>
              <a:ahLst/>
              <a:cxnLst/>
              <a:rect l="l" t="t" r="r" b="b"/>
              <a:pathLst>
                <a:path w="22915" h="22893" extrusionOk="0">
                  <a:moveTo>
                    <a:pt x="11457" y="0"/>
                  </a:moveTo>
                  <a:cubicBezTo>
                    <a:pt x="5127" y="0"/>
                    <a:pt x="0" y="5127"/>
                    <a:pt x="0" y="11435"/>
                  </a:cubicBezTo>
                  <a:cubicBezTo>
                    <a:pt x="0" y="17766"/>
                    <a:pt x="5127" y="22892"/>
                    <a:pt x="11457" y="22892"/>
                  </a:cubicBezTo>
                  <a:cubicBezTo>
                    <a:pt x="17788" y="22892"/>
                    <a:pt x="22914" y="17766"/>
                    <a:pt x="22914" y="11435"/>
                  </a:cubicBezTo>
                  <a:cubicBezTo>
                    <a:pt x="22914" y="5127"/>
                    <a:pt x="17788" y="0"/>
                    <a:pt x="114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5"/>
            <p:cNvSpPr/>
            <p:nvPr/>
          </p:nvSpPr>
          <p:spPr>
            <a:xfrm>
              <a:off x="8064275" y="887850"/>
              <a:ext cx="581800" cy="582350"/>
            </a:xfrm>
            <a:custGeom>
              <a:avLst/>
              <a:gdLst/>
              <a:ahLst/>
              <a:cxnLst/>
              <a:rect l="l" t="t" r="r" b="b"/>
              <a:pathLst>
                <a:path w="23272" h="23294" extrusionOk="0">
                  <a:moveTo>
                    <a:pt x="11636" y="380"/>
                  </a:moveTo>
                  <a:cubicBezTo>
                    <a:pt x="14757" y="380"/>
                    <a:pt x="17566" y="1628"/>
                    <a:pt x="19594" y="3679"/>
                  </a:cubicBezTo>
                  <a:cubicBezTo>
                    <a:pt x="21645" y="5707"/>
                    <a:pt x="22893" y="8538"/>
                    <a:pt x="22893" y="11636"/>
                  </a:cubicBezTo>
                  <a:cubicBezTo>
                    <a:pt x="22893" y="14757"/>
                    <a:pt x="21645" y="17565"/>
                    <a:pt x="19594" y="19616"/>
                  </a:cubicBezTo>
                  <a:cubicBezTo>
                    <a:pt x="17566" y="21644"/>
                    <a:pt x="14757" y="22915"/>
                    <a:pt x="11636" y="22915"/>
                  </a:cubicBezTo>
                  <a:cubicBezTo>
                    <a:pt x="8516" y="22915"/>
                    <a:pt x="5707" y="21644"/>
                    <a:pt x="3657" y="19616"/>
                  </a:cubicBezTo>
                  <a:cubicBezTo>
                    <a:pt x="1628" y="17565"/>
                    <a:pt x="358" y="14757"/>
                    <a:pt x="358" y="11636"/>
                  </a:cubicBezTo>
                  <a:cubicBezTo>
                    <a:pt x="358" y="8538"/>
                    <a:pt x="1628" y="5707"/>
                    <a:pt x="3657" y="3679"/>
                  </a:cubicBezTo>
                  <a:cubicBezTo>
                    <a:pt x="5707" y="1628"/>
                    <a:pt x="8516" y="380"/>
                    <a:pt x="11636" y="380"/>
                  </a:cubicBezTo>
                  <a:close/>
                  <a:moveTo>
                    <a:pt x="11636" y="1"/>
                  </a:moveTo>
                  <a:cubicBezTo>
                    <a:pt x="5217" y="1"/>
                    <a:pt x="1" y="5217"/>
                    <a:pt x="1" y="11636"/>
                  </a:cubicBezTo>
                  <a:cubicBezTo>
                    <a:pt x="1" y="18078"/>
                    <a:pt x="5217" y="23294"/>
                    <a:pt x="11636" y="23294"/>
                  </a:cubicBezTo>
                  <a:cubicBezTo>
                    <a:pt x="18056" y="23294"/>
                    <a:pt x="23272" y="18078"/>
                    <a:pt x="23272" y="11636"/>
                  </a:cubicBezTo>
                  <a:cubicBezTo>
                    <a:pt x="23272" y="5217"/>
                    <a:pt x="18056" y="1"/>
                    <a:pt x="116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5"/>
            <p:cNvSpPr/>
            <p:nvPr/>
          </p:nvSpPr>
          <p:spPr>
            <a:xfrm>
              <a:off x="8141175" y="965325"/>
              <a:ext cx="428000" cy="427425"/>
            </a:xfrm>
            <a:custGeom>
              <a:avLst/>
              <a:gdLst/>
              <a:ahLst/>
              <a:cxnLst/>
              <a:rect l="l" t="t" r="r" b="b"/>
              <a:pathLst>
                <a:path w="17120" h="17097" extrusionOk="0">
                  <a:moveTo>
                    <a:pt x="8560" y="0"/>
                  </a:moveTo>
                  <a:cubicBezTo>
                    <a:pt x="3835" y="0"/>
                    <a:pt x="1" y="3812"/>
                    <a:pt x="1" y="8537"/>
                  </a:cubicBezTo>
                  <a:cubicBezTo>
                    <a:pt x="1" y="13263"/>
                    <a:pt x="3835" y="17097"/>
                    <a:pt x="8560" y="17097"/>
                  </a:cubicBezTo>
                  <a:cubicBezTo>
                    <a:pt x="13286" y="17097"/>
                    <a:pt x="17120" y="13263"/>
                    <a:pt x="17120" y="8537"/>
                  </a:cubicBezTo>
                  <a:cubicBezTo>
                    <a:pt x="17120" y="3812"/>
                    <a:pt x="13286" y="0"/>
                    <a:pt x="85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5"/>
            <p:cNvSpPr/>
            <p:nvPr/>
          </p:nvSpPr>
          <p:spPr>
            <a:xfrm>
              <a:off x="8136725" y="960300"/>
              <a:ext cx="436925" cy="437475"/>
            </a:xfrm>
            <a:custGeom>
              <a:avLst/>
              <a:gdLst/>
              <a:ahLst/>
              <a:cxnLst/>
              <a:rect l="l" t="t" r="r" b="b"/>
              <a:pathLst>
                <a:path w="17477" h="17499" extrusionOk="0">
                  <a:moveTo>
                    <a:pt x="8738" y="379"/>
                  </a:moveTo>
                  <a:cubicBezTo>
                    <a:pt x="11057" y="379"/>
                    <a:pt x="13130" y="1316"/>
                    <a:pt x="14645" y="2831"/>
                  </a:cubicBezTo>
                  <a:cubicBezTo>
                    <a:pt x="16161" y="4347"/>
                    <a:pt x="17097" y="6442"/>
                    <a:pt x="17097" y="8738"/>
                  </a:cubicBezTo>
                  <a:cubicBezTo>
                    <a:pt x="17097" y="11056"/>
                    <a:pt x="16161" y="13152"/>
                    <a:pt x="14645" y="14667"/>
                  </a:cubicBezTo>
                  <a:cubicBezTo>
                    <a:pt x="13130" y="16183"/>
                    <a:pt x="11057" y="17119"/>
                    <a:pt x="8738" y="17119"/>
                  </a:cubicBezTo>
                  <a:cubicBezTo>
                    <a:pt x="6420" y="17119"/>
                    <a:pt x="4325" y="16183"/>
                    <a:pt x="2809" y="14667"/>
                  </a:cubicBezTo>
                  <a:cubicBezTo>
                    <a:pt x="1293" y="13152"/>
                    <a:pt x="357" y="11056"/>
                    <a:pt x="357" y="8738"/>
                  </a:cubicBezTo>
                  <a:cubicBezTo>
                    <a:pt x="357" y="6442"/>
                    <a:pt x="1293" y="4347"/>
                    <a:pt x="2809" y="2831"/>
                  </a:cubicBezTo>
                  <a:cubicBezTo>
                    <a:pt x="4325" y="1316"/>
                    <a:pt x="6420" y="379"/>
                    <a:pt x="8738" y="379"/>
                  </a:cubicBezTo>
                  <a:close/>
                  <a:moveTo>
                    <a:pt x="8738" y="0"/>
                  </a:moveTo>
                  <a:cubicBezTo>
                    <a:pt x="3901" y="0"/>
                    <a:pt x="1" y="3924"/>
                    <a:pt x="1" y="8738"/>
                  </a:cubicBezTo>
                  <a:cubicBezTo>
                    <a:pt x="1" y="13575"/>
                    <a:pt x="3901" y="17498"/>
                    <a:pt x="8738" y="17498"/>
                  </a:cubicBezTo>
                  <a:cubicBezTo>
                    <a:pt x="13553" y="17498"/>
                    <a:pt x="17476" y="13575"/>
                    <a:pt x="17476" y="8738"/>
                  </a:cubicBezTo>
                  <a:cubicBezTo>
                    <a:pt x="17476" y="3924"/>
                    <a:pt x="13553" y="0"/>
                    <a:pt x="87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5"/>
            <p:cNvSpPr/>
            <p:nvPr/>
          </p:nvSpPr>
          <p:spPr>
            <a:xfrm>
              <a:off x="8219750" y="1043875"/>
              <a:ext cx="270300" cy="270300"/>
            </a:xfrm>
            <a:custGeom>
              <a:avLst/>
              <a:gdLst/>
              <a:ahLst/>
              <a:cxnLst/>
              <a:rect l="l" t="t" r="r" b="b"/>
              <a:pathLst>
                <a:path w="10812" h="10812" extrusionOk="0">
                  <a:moveTo>
                    <a:pt x="5417" y="1"/>
                  </a:moveTo>
                  <a:cubicBezTo>
                    <a:pt x="2430" y="1"/>
                    <a:pt x="1" y="2431"/>
                    <a:pt x="1" y="5395"/>
                  </a:cubicBezTo>
                  <a:cubicBezTo>
                    <a:pt x="1" y="8382"/>
                    <a:pt x="2430" y="10812"/>
                    <a:pt x="5417" y="10812"/>
                  </a:cubicBezTo>
                  <a:cubicBezTo>
                    <a:pt x="8404" y="10812"/>
                    <a:pt x="10812" y="8382"/>
                    <a:pt x="10812" y="5395"/>
                  </a:cubicBezTo>
                  <a:cubicBezTo>
                    <a:pt x="10812" y="2431"/>
                    <a:pt x="8404" y="1"/>
                    <a:pt x="54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5"/>
            <p:cNvSpPr/>
            <p:nvPr/>
          </p:nvSpPr>
          <p:spPr>
            <a:xfrm>
              <a:off x="8215300" y="1039425"/>
              <a:ext cx="279775" cy="279225"/>
            </a:xfrm>
            <a:custGeom>
              <a:avLst/>
              <a:gdLst/>
              <a:ahLst/>
              <a:cxnLst/>
              <a:rect l="l" t="t" r="r" b="b"/>
              <a:pathLst>
                <a:path w="11191" h="11169" extrusionOk="0">
                  <a:moveTo>
                    <a:pt x="5595" y="357"/>
                  </a:moveTo>
                  <a:cubicBezTo>
                    <a:pt x="7044" y="357"/>
                    <a:pt x="8337" y="937"/>
                    <a:pt x="9273" y="1895"/>
                  </a:cubicBezTo>
                  <a:cubicBezTo>
                    <a:pt x="10232" y="2832"/>
                    <a:pt x="10811" y="4147"/>
                    <a:pt x="10811" y="5573"/>
                  </a:cubicBezTo>
                  <a:cubicBezTo>
                    <a:pt x="10811" y="7022"/>
                    <a:pt x="10232" y="8337"/>
                    <a:pt x="9273" y="9273"/>
                  </a:cubicBezTo>
                  <a:cubicBezTo>
                    <a:pt x="8337" y="10210"/>
                    <a:pt x="7044" y="10789"/>
                    <a:pt x="5595" y="10789"/>
                  </a:cubicBezTo>
                  <a:cubicBezTo>
                    <a:pt x="4147" y="10789"/>
                    <a:pt x="2854" y="10210"/>
                    <a:pt x="1895" y="9273"/>
                  </a:cubicBezTo>
                  <a:cubicBezTo>
                    <a:pt x="959" y="8337"/>
                    <a:pt x="379" y="7022"/>
                    <a:pt x="379" y="5573"/>
                  </a:cubicBezTo>
                  <a:cubicBezTo>
                    <a:pt x="379" y="4147"/>
                    <a:pt x="959" y="2832"/>
                    <a:pt x="1895" y="1895"/>
                  </a:cubicBezTo>
                  <a:cubicBezTo>
                    <a:pt x="2854" y="937"/>
                    <a:pt x="4147" y="357"/>
                    <a:pt x="5595" y="357"/>
                  </a:cubicBezTo>
                  <a:close/>
                  <a:moveTo>
                    <a:pt x="5595" y="1"/>
                  </a:moveTo>
                  <a:cubicBezTo>
                    <a:pt x="2497" y="1"/>
                    <a:pt x="1" y="2497"/>
                    <a:pt x="1" y="5573"/>
                  </a:cubicBezTo>
                  <a:cubicBezTo>
                    <a:pt x="1" y="8672"/>
                    <a:pt x="2497" y="11168"/>
                    <a:pt x="5595" y="11168"/>
                  </a:cubicBezTo>
                  <a:cubicBezTo>
                    <a:pt x="8671" y="11168"/>
                    <a:pt x="11190" y="8672"/>
                    <a:pt x="11190" y="5573"/>
                  </a:cubicBezTo>
                  <a:cubicBezTo>
                    <a:pt x="11190" y="2497"/>
                    <a:pt x="8671" y="1"/>
                    <a:pt x="5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2" name="Google Shape;702;p15"/>
          <p:cNvGrpSpPr/>
          <p:nvPr/>
        </p:nvGrpSpPr>
        <p:grpSpPr>
          <a:xfrm flipH="1">
            <a:off x="8698650" y="1117488"/>
            <a:ext cx="292025" cy="292575"/>
            <a:chOff x="7353050" y="316275"/>
            <a:chExt cx="292025" cy="292575"/>
          </a:xfrm>
        </p:grpSpPr>
        <p:sp>
          <p:nvSpPr>
            <p:cNvPr id="703" name="Google Shape;703;p15"/>
            <p:cNvSpPr/>
            <p:nvPr/>
          </p:nvSpPr>
          <p:spPr>
            <a:xfrm>
              <a:off x="7358075" y="321275"/>
              <a:ext cx="282550" cy="282550"/>
            </a:xfrm>
            <a:custGeom>
              <a:avLst/>
              <a:gdLst/>
              <a:ahLst/>
              <a:cxnLst/>
              <a:rect l="l" t="t" r="r" b="b"/>
              <a:pathLst>
                <a:path w="11302" h="11302" extrusionOk="0">
                  <a:moveTo>
                    <a:pt x="5640" y="1"/>
                  </a:moveTo>
                  <a:cubicBezTo>
                    <a:pt x="2519" y="1"/>
                    <a:pt x="0" y="2520"/>
                    <a:pt x="0" y="5640"/>
                  </a:cubicBezTo>
                  <a:cubicBezTo>
                    <a:pt x="0" y="8783"/>
                    <a:pt x="2519" y="11302"/>
                    <a:pt x="5640" y="11302"/>
                  </a:cubicBezTo>
                  <a:cubicBezTo>
                    <a:pt x="8783" y="11302"/>
                    <a:pt x="11301" y="8783"/>
                    <a:pt x="11301" y="5640"/>
                  </a:cubicBezTo>
                  <a:cubicBezTo>
                    <a:pt x="11301" y="2520"/>
                    <a:pt x="8783" y="1"/>
                    <a:pt x="5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5"/>
            <p:cNvSpPr/>
            <p:nvPr/>
          </p:nvSpPr>
          <p:spPr>
            <a:xfrm>
              <a:off x="7353050" y="316275"/>
              <a:ext cx="292025" cy="292575"/>
            </a:xfrm>
            <a:custGeom>
              <a:avLst/>
              <a:gdLst/>
              <a:ahLst/>
              <a:cxnLst/>
              <a:rect l="l" t="t" r="r" b="b"/>
              <a:pathLst>
                <a:path w="11681" h="11703" extrusionOk="0">
                  <a:moveTo>
                    <a:pt x="5841" y="379"/>
                  </a:moveTo>
                  <a:cubicBezTo>
                    <a:pt x="7356" y="379"/>
                    <a:pt x="8716" y="981"/>
                    <a:pt x="9719" y="1984"/>
                  </a:cubicBezTo>
                  <a:cubicBezTo>
                    <a:pt x="10700" y="2965"/>
                    <a:pt x="11324" y="4347"/>
                    <a:pt x="11324" y="5840"/>
                  </a:cubicBezTo>
                  <a:cubicBezTo>
                    <a:pt x="11324" y="7356"/>
                    <a:pt x="10700" y="8738"/>
                    <a:pt x="9719" y="9719"/>
                  </a:cubicBezTo>
                  <a:cubicBezTo>
                    <a:pt x="8716" y="10699"/>
                    <a:pt x="7356" y="11324"/>
                    <a:pt x="5841" y="11324"/>
                  </a:cubicBezTo>
                  <a:cubicBezTo>
                    <a:pt x="4347" y="11324"/>
                    <a:pt x="2965" y="10699"/>
                    <a:pt x="1984" y="9719"/>
                  </a:cubicBezTo>
                  <a:cubicBezTo>
                    <a:pt x="981" y="8738"/>
                    <a:pt x="380" y="7356"/>
                    <a:pt x="380" y="5840"/>
                  </a:cubicBezTo>
                  <a:cubicBezTo>
                    <a:pt x="380" y="4347"/>
                    <a:pt x="981" y="2965"/>
                    <a:pt x="1984" y="1984"/>
                  </a:cubicBezTo>
                  <a:cubicBezTo>
                    <a:pt x="2965" y="981"/>
                    <a:pt x="4347" y="379"/>
                    <a:pt x="5841" y="379"/>
                  </a:cubicBezTo>
                  <a:close/>
                  <a:moveTo>
                    <a:pt x="5841" y="0"/>
                  </a:moveTo>
                  <a:cubicBezTo>
                    <a:pt x="2631" y="0"/>
                    <a:pt x="1" y="2630"/>
                    <a:pt x="1" y="5840"/>
                  </a:cubicBezTo>
                  <a:cubicBezTo>
                    <a:pt x="1" y="9072"/>
                    <a:pt x="2631" y="11703"/>
                    <a:pt x="5841" y="11703"/>
                  </a:cubicBezTo>
                  <a:cubicBezTo>
                    <a:pt x="9073" y="11703"/>
                    <a:pt x="11681" y="9072"/>
                    <a:pt x="11681" y="5840"/>
                  </a:cubicBezTo>
                  <a:cubicBezTo>
                    <a:pt x="11681" y="2630"/>
                    <a:pt x="9073" y="0"/>
                    <a:pt x="584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5"/>
            <p:cNvSpPr/>
            <p:nvPr/>
          </p:nvSpPr>
          <p:spPr>
            <a:xfrm>
              <a:off x="7419925" y="383125"/>
              <a:ext cx="158275" cy="158300"/>
            </a:xfrm>
            <a:custGeom>
              <a:avLst/>
              <a:gdLst/>
              <a:ahLst/>
              <a:cxnLst/>
              <a:rect l="l" t="t" r="r" b="b"/>
              <a:pathLst>
                <a:path w="6331" h="6332" extrusionOk="0">
                  <a:moveTo>
                    <a:pt x="3166" y="1"/>
                  </a:moveTo>
                  <a:cubicBezTo>
                    <a:pt x="1427" y="1"/>
                    <a:pt x="0" y="1428"/>
                    <a:pt x="0" y="3166"/>
                  </a:cubicBezTo>
                  <a:cubicBezTo>
                    <a:pt x="0" y="4927"/>
                    <a:pt x="1427" y="6331"/>
                    <a:pt x="3166" y="6331"/>
                  </a:cubicBezTo>
                  <a:cubicBezTo>
                    <a:pt x="4927" y="6331"/>
                    <a:pt x="6331" y="4927"/>
                    <a:pt x="6331" y="3166"/>
                  </a:cubicBezTo>
                  <a:cubicBezTo>
                    <a:pt x="6331" y="1428"/>
                    <a:pt x="4927" y="1"/>
                    <a:pt x="31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5"/>
            <p:cNvSpPr/>
            <p:nvPr/>
          </p:nvSpPr>
          <p:spPr>
            <a:xfrm>
              <a:off x="7415475" y="378675"/>
              <a:ext cx="167750" cy="167775"/>
            </a:xfrm>
            <a:custGeom>
              <a:avLst/>
              <a:gdLst/>
              <a:ahLst/>
              <a:cxnLst/>
              <a:rect l="l" t="t" r="r" b="b"/>
              <a:pathLst>
                <a:path w="6710" h="6711" extrusionOk="0">
                  <a:moveTo>
                    <a:pt x="3344" y="380"/>
                  </a:moveTo>
                  <a:cubicBezTo>
                    <a:pt x="4168" y="380"/>
                    <a:pt x="4926" y="714"/>
                    <a:pt x="5461" y="1249"/>
                  </a:cubicBezTo>
                  <a:cubicBezTo>
                    <a:pt x="5996" y="1784"/>
                    <a:pt x="6330" y="2519"/>
                    <a:pt x="6330" y="3344"/>
                  </a:cubicBezTo>
                  <a:cubicBezTo>
                    <a:pt x="6330" y="4169"/>
                    <a:pt x="5996" y="4927"/>
                    <a:pt x="5461" y="5462"/>
                  </a:cubicBezTo>
                  <a:cubicBezTo>
                    <a:pt x="4926" y="5997"/>
                    <a:pt x="4168" y="6331"/>
                    <a:pt x="3344" y="6331"/>
                  </a:cubicBezTo>
                  <a:cubicBezTo>
                    <a:pt x="2519" y="6331"/>
                    <a:pt x="1783" y="5997"/>
                    <a:pt x="1248" y="5462"/>
                  </a:cubicBezTo>
                  <a:cubicBezTo>
                    <a:pt x="713" y="4927"/>
                    <a:pt x="379" y="4169"/>
                    <a:pt x="379" y="3344"/>
                  </a:cubicBezTo>
                  <a:cubicBezTo>
                    <a:pt x="379" y="2519"/>
                    <a:pt x="713" y="1784"/>
                    <a:pt x="1248" y="1249"/>
                  </a:cubicBezTo>
                  <a:cubicBezTo>
                    <a:pt x="1783" y="714"/>
                    <a:pt x="2519" y="380"/>
                    <a:pt x="3344" y="380"/>
                  </a:cubicBezTo>
                  <a:close/>
                  <a:moveTo>
                    <a:pt x="3344" y="1"/>
                  </a:moveTo>
                  <a:cubicBezTo>
                    <a:pt x="1494" y="1"/>
                    <a:pt x="0" y="1494"/>
                    <a:pt x="0" y="3344"/>
                  </a:cubicBezTo>
                  <a:cubicBezTo>
                    <a:pt x="0" y="5194"/>
                    <a:pt x="1494" y="6710"/>
                    <a:pt x="3344" y="6710"/>
                  </a:cubicBezTo>
                  <a:cubicBezTo>
                    <a:pt x="5194" y="6710"/>
                    <a:pt x="6709" y="5194"/>
                    <a:pt x="6709" y="3344"/>
                  </a:cubicBezTo>
                  <a:cubicBezTo>
                    <a:pt x="6709" y="1494"/>
                    <a:pt x="5194" y="1"/>
                    <a:pt x="3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7" name="Google Shape;707;p15"/>
          <p:cNvGrpSpPr/>
          <p:nvPr/>
        </p:nvGrpSpPr>
        <p:grpSpPr>
          <a:xfrm>
            <a:off x="8678350" y="1581800"/>
            <a:ext cx="175013" cy="27000"/>
            <a:chOff x="5662375" y="212375"/>
            <a:chExt cx="175013" cy="27000"/>
          </a:xfrm>
        </p:grpSpPr>
        <p:sp>
          <p:nvSpPr>
            <p:cNvPr id="708" name="Google Shape;708;p15"/>
            <p:cNvSpPr/>
            <p:nvPr/>
          </p:nvSpPr>
          <p:spPr>
            <a:xfrm>
              <a:off x="5662375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5"/>
            <p:cNvSpPr/>
            <p:nvPr/>
          </p:nvSpPr>
          <p:spPr>
            <a:xfrm>
              <a:off x="5736381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5"/>
            <p:cNvSpPr/>
            <p:nvPr/>
          </p:nvSpPr>
          <p:spPr>
            <a:xfrm>
              <a:off x="5810388" y="212375"/>
              <a:ext cx="27000" cy="2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jalla One"/>
              <a:buNone/>
              <a:defRPr sz="280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5" r:id="rId5"/>
    <p:sldLayoutId id="2147483658" r:id="rId6"/>
    <p:sldLayoutId id="2147483659" r:id="rId7"/>
    <p:sldLayoutId id="2147483660" r:id="rId8"/>
    <p:sldLayoutId id="2147483661" r:id="rId9"/>
    <p:sldLayoutId id="2147483670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81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" name="Google Shape;1884;p35"/>
          <p:cNvSpPr txBox="1">
            <a:spLocks noGrp="1"/>
          </p:cNvSpPr>
          <p:nvPr>
            <p:ph type="ctrTitle"/>
          </p:nvPr>
        </p:nvSpPr>
        <p:spPr>
          <a:xfrm>
            <a:off x="5248656" y="2002536"/>
            <a:ext cx="3264300" cy="179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PROGRESS ON STUDENT EQUITY</a:t>
            </a:r>
            <a:endParaRPr lang="en-US" sz="4400" dirty="0">
              <a:solidFill>
                <a:schemeClr val="dk2"/>
              </a:solidFill>
            </a:endParaRPr>
          </a:p>
        </p:txBody>
      </p:sp>
      <p:sp>
        <p:nvSpPr>
          <p:cNvPr id="1885" name="Google Shape;1885;p35"/>
          <p:cNvSpPr txBox="1">
            <a:spLocks noGrp="1"/>
          </p:cNvSpPr>
          <p:nvPr>
            <p:ph type="subTitle" idx="1"/>
          </p:nvPr>
        </p:nvSpPr>
        <p:spPr>
          <a:xfrm>
            <a:off x="4910903" y="3721608"/>
            <a:ext cx="3602053" cy="89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000" dirty="0"/>
              <a:t>Monitoring </a:t>
            </a:r>
            <a:r>
              <a:rPr lang="en-US" sz="2000" dirty="0">
                <a:solidFill>
                  <a:schemeClr val="accent5"/>
                </a:solidFill>
              </a:rPr>
              <a:t>Santa Ana College’s </a:t>
            </a:r>
            <a:r>
              <a:rPr lang="en-US" sz="2000" dirty="0"/>
              <a:t>Progress on the Student Equity and Achievement Metrics</a:t>
            </a:r>
            <a:endParaRPr sz="2000" dirty="0">
              <a:solidFill>
                <a:schemeClr val="accent1"/>
              </a:solidFill>
            </a:endParaRPr>
          </a:p>
        </p:txBody>
      </p:sp>
      <p:pic>
        <p:nvPicPr>
          <p:cNvPr id="5" name="Picture 4" descr="Icon&#10;&#10;Description automatically generated with medium confidence">
            <a:extLst>
              <a:ext uri="{FF2B5EF4-FFF2-40B4-BE49-F238E27FC236}">
                <a16:creationId xmlns:a16="http://schemas.microsoft.com/office/drawing/2014/main" id="{B5747B97-0DB7-4DD7-8178-7A7E5656C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845" y="179043"/>
            <a:ext cx="5143500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2308;p43">
            <a:extLst>
              <a:ext uri="{FF2B5EF4-FFF2-40B4-BE49-F238E27FC236}">
                <a16:creationId xmlns:a16="http://schemas.microsoft.com/office/drawing/2014/main" id="{B00F74C5-1514-493C-A558-CD285D17421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Example PPG: Retained from Fall to Spring</a:t>
            </a:r>
            <a:endParaRPr sz="2400" dirty="0"/>
          </a:p>
        </p:txBody>
      </p:sp>
      <p:sp>
        <p:nvSpPr>
          <p:cNvPr id="34" name="Google Shape;2309;p43">
            <a:extLst>
              <a:ext uri="{FF2B5EF4-FFF2-40B4-BE49-F238E27FC236}">
                <a16:creationId xmlns:a16="http://schemas.microsoft.com/office/drawing/2014/main" id="{7BB3EAF3-590F-4ABF-9B9A-FCE2EBCFA80A}"/>
              </a:ext>
            </a:extLst>
          </p:cNvPr>
          <p:cNvSpPr txBox="1"/>
          <p:nvPr/>
        </p:nvSpPr>
        <p:spPr>
          <a:xfrm>
            <a:off x="1704268" y="2193469"/>
            <a:ext cx="877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45K</a:t>
            </a:r>
            <a:endParaRPr sz="300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35" name="Google Shape;2311;p43">
            <a:extLst>
              <a:ext uri="{FF2B5EF4-FFF2-40B4-BE49-F238E27FC236}">
                <a16:creationId xmlns:a16="http://schemas.microsoft.com/office/drawing/2014/main" id="{B97A375B-65A8-4AC3-9FAA-4B6B33D2F95D}"/>
              </a:ext>
            </a:extLst>
          </p:cNvPr>
          <p:cNvGrpSpPr/>
          <p:nvPr/>
        </p:nvGrpSpPr>
        <p:grpSpPr>
          <a:xfrm>
            <a:off x="1524250" y="1837481"/>
            <a:ext cx="1245900" cy="1245900"/>
            <a:chOff x="6293934" y="2789548"/>
            <a:chExt cx="1245900" cy="1245900"/>
          </a:xfrm>
        </p:grpSpPr>
        <p:sp>
          <p:nvSpPr>
            <p:cNvPr id="36" name="Google Shape;2312;p43">
              <a:extLst>
                <a:ext uri="{FF2B5EF4-FFF2-40B4-BE49-F238E27FC236}">
                  <a16:creationId xmlns:a16="http://schemas.microsoft.com/office/drawing/2014/main" id="{936719AC-0197-4CC9-AAB8-68A10488D18F}"/>
                </a:ext>
              </a:extLst>
            </p:cNvPr>
            <p:cNvSpPr/>
            <p:nvPr/>
          </p:nvSpPr>
          <p:spPr>
            <a:xfrm>
              <a:off x="6293934" y="2789548"/>
              <a:ext cx="1245900" cy="1245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3;p43">
              <a:extLst>
                <a:ext uri="{FF2B5EF4-FFF2-40B4-BE49-F238E27FC236}">
                  <a16:creationId xmlns:a16="http://schemas.microsoft.com/office/drawing/2014/main" id="{6C427DA6-ED5F-43D6-87DF-CDAFD4C26568}"/>
                </a:ext>
              </a:extLst>
            </p:cNvPr>
            <p:cNvSpPr/>
            <p:nvPr/>
          </p:nvSpPr>
          <p:spPr>
            <a:xfrm>
              <a:off x="6401784" y="28974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" name="Google Shape;2314;p43">
            <a:extLst>
              <a:ext uri="{FF2B5EF4-FFF2-40B4-BE49-F238E27FC236}">
                <a16:creationId xmlns:a16="http://schemas.microsoft.com/office/drawing/2014/main" id="{43502C82-B63D-4BED-BE3E-3A9B691045E4}"/>
              </a:ext>
            </a:extLst>
          </p:cNvPr>
          <p:cNvGrpSpPr/>
          <p:nvPr/>
        </p:nvGrpSpPr>
        <p:grpSpPr>
          <a:xfrm>
            <a:off x="3941337" y="1804603"/>
            <a:ext cx="1245900" cy="1245900"/>
            <a:chOff x="6293934" y="1010648"/>
            <a:chExt cx="1245900" cy="1245900"/>
          </a:xfrm>
        </p:grpSpPr>
        <p:sp>
          <p:nvSpPr>
            <p:cNvPr id="39" name="Google Shape;2315;p43">
              <a:extLst>
                <a:ext uri="{FF2B5EF4-FFF2-40B4-BE49-F238E27FC236}">
                  <a16:creationId xmlns:a16="http://schemas.microsoft.com/office/drawing/2014/main" id="{8ADFA815-A028-427F-B8AD-053F3C91BCED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316;p43">
              <a:extLst>
                <a:ext uri="{FF2B5EF4-FFF2-40B4-BE49-F238E27FC236}">
                  <a16:creationId xmlns:a16="http://schemas.microsoft.com/office/drawing/2014/main" id="{F8A71BB3-81FD-45C2-A9AE-77788E7C5A78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" name="Google Shape;2317;p43">
            <a:extLst>
              <a:ext uri="{FF2B5EF4-FFF2-40B4-BE49-F238E27FC236}">
                <a16:creationId xmlns:a16="http://schemas.microsoft.com/office/drawing/2014/main" id="{63134A2F-5C46-4433-9556-A50E8E7176FC}"/>
              </a:ext>
            </a:extLst>
          </p:cNvPr>
          <p:cNvSpPr txBox="1"/>
          <p:nvPr/>
        </p:nvSpPr>
        <p:spPr>
          <a:xfrm>
            <a:off x="4121355" y="2156411"/>
            <a:ext cx="877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65.0%</a:t>
            </a:r>
            <a:endParaRPr sz="20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2" name="Google Shape;2318;p43">
            <a:extLst>
              <a:ext uri="{FF2B5EF4-FFF2-40B4-BE49-F238E27FC236}">
                <a16:creationId xmlns:a16="http://schemas.microsoft.com/office/drawing/2014/main" id="{0AB69529-AB44-49F1-B284-44324551C9D0}"/>
              </a:ext>
            </a:extLst>
          </p:cNvPr>
          <p:cNvSpPr txBox="1"/>
          <p:nvPr/>
        </p:nvSpPr>
        <p:spPr>
          <a:xfrm>
            <a:off x="3239822" y="3222575"/>
            <a:ext cx="2752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Highest Performing Group: White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3" name="Google Shape;2319;p43">
            <a:extLst>
              <a:ext uri="{FF2B5EF4-FFF2-40B4-BE49-F238E27FC236}">
                <a16:creationId xmlns:a16="http://schemas.microsoft.com/office/drawing/2014/main" id="{7663D938-7255-42C4-A41C-9FAC041307D6}"/>
              </a:ext>
            </a:extLst>
          </p:cNvPr>
          <p:cNvSpPr txBox="1"/>
          <p:nvPr/>
        </p:nvSpPr>
        <p:spPr>
          <a:xfrm>
            <a:off x="1707550" y="2192375"/>
            <a:ext cx="8793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58.7%</a:t>
            </a:r>
            <a:endParaRPr sz="20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4" name="Google Shape;2309;p43">
            <a:extLst>
              <a:ext uri="{FF2B5EF4-FFF2-40B4-BE49-F238E27FC236}">
                <a16:creationId xmlns:a16="http://schemas.microsoft.com/office/drawing/2014/main" id="{988B2279-2155-4903-B41A-BD2BB528CD51}"/>
              </a:ext>
            </a:extLst>
          </p:cNvPr>
          <p:cNvSpPr txBox="1"/>
          <p:nvPr/>
        </p:nvSpPr>
        <p:spPr>
          <a:xfrm>
            <a:off x="6575591" y="2134107"/>
            <a:ext cx="877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45K</a:t>
            </a:r>
            <a:endParaRPr sz="300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45" name="Google Shape;2311;p43">
            <a:extLst>
              <a:ext uri="{FF2B5EF4-FFF2-40B4-BE49-F238E27FC236}">
                <a16:creationId xmlns:a16="http://schemas.microsoft.com/office/drawing/2014/main" id="{0EFE573B-8FDA-4035-97D2-466ECE6D19A5}"/>
              </a:ext>
            </a:extLst>
          </p:cNvPr>
          <p:cNvGrpSpPr/>
          <p:nvPr/>
        </p:nvGrpSpPr>
        <p:grpSpPr>
          <a:xfrm>
            <a:off x="6395573" y="1778119"/>
            <a:ext cx="1245900" cy="1245900"/>
            <a:chOff x="6293934" y="2789548"/>
            <a:chExt cx="1245900" cy="1245900"/>
          </a:xfrm>
        </p:grpSpPr>
        <p:sp>
          <p:nvSpPr>
            <p:cNvPr id="46" name="Google Shape;2312;p43">
              <a:extLst>
                <a:ext uri="{FF2B5EF4-FFF2-40B4-BE49-F238E27FC236}">
                  <a16:creationId xmlns:a16="http://schemas.microsoft.com/office/drawing/2014/main" id="{60766021-A89F-4241-B0D1-CD33B88CD2FB}"/>
                </a:ext>
              </a:extLst>
            </p:cNvPr>
            <p:cNvSpPr/>
            <p:nvPr/>
          </p:nvSpPr>
          <p:spPr>
            <a:xfrm>
              <a:off x="6293934" y="2789548"/>
              <a:ext cx="1245900" cy="1245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13;p43">
              <a:extLst>
                <a:ext uri="{FF2B5EF4-FFF2-40B4-BE49-F238E27FC236}">
                  <a16:creationId xmlns:a16="http://schemas.microsoft.com/office/drawing/2014/main" id="{7B59A1C3-12DF-437E-94BA-D14F398761DC}"/>
                </a:ext>
              </a:extLst>
            </p:cNvPr>
            <p:cNvSpPr/>
            <p:nvPr/>
          </p:nvSpPr>
          <p:spPr>
            <a:xfrm>
              <a:off x="6401784" y="2897486"/>
              <a:ext cx="1030200" cy="103020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" name="Google Shape;2319;p43">
            <a:extLst>
              <a:ext uri="{FF2B5EF4-FFF2-40B4-BE49-F238E27FC236}">
                <a16:creationId xmlns:a16="http://schemas.microsoft.com/office/drawing/2014/main" id="{B1060BD9-2BD2-4DDA-AE5E-29DFB2DD612E}"/>
              </a:ext>
            </a:extLst>
          </p:cNvPr>
          <p:cNvSpPr txBox="1"/>
          <p:nvPr/>
        </p:nvSpPr>
        <p:spPr>
          <a:xfrm>
            <a:off x="6578873" y="2133013"/>
            <a:ext cx="8793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-6.3%</a:t>
            </a:r>
            <a:endParaRPr sz="20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9" name="Minus Sign 48">
            <a:extLst>
              <a:ext uri="{FF2B5EF4-FFF2-40B4-BE49-F238E27FC236}">
                <a16:creationId xmlns:a16="http://schemas.microsoft.com/office/drawing/2014/main" id="{9370688B-7BD5-45C0-B7EB-A0433256A71D}"/>
              </a:ext>
            </a:extLst>
          </p:cNvPr>
          <p:cNvSpPr/>
          <p:nvPr/>
        </p:nvSpPr>
        <p:spPr>
          <a:xfrm>
            <a:off x="3101287" y="2396113"/>
            <a:ext cx="485975" cy="39690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Equals 49">
            <a:extLst>
              <a:ext uri="{FF2B5EF4-FFF2-40B4-BE49-F238E27FC236}">
                <a16:creationId xmlns:a16="http://schemas.microsoft.com/office/drawing/2014/main" id="{208EB2E5-D9D6-472C-B880-61441FF9269B}"/>
              </a:ext>
            </a:extLst>
          </p:cNvPr>
          <p:cNvSpPr/>
          <p:nvPr/>
        </p:nvSpPr>
        <p:spPr>
          <a:xfrm>
            <a:off x="5624732" y="2350063"/>
            <a:ext cx="485975" cy="3969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Google Shape;2320;p43">
            <a:extLst>
              <a:ext uri="{FF2B5EF4-FFF2-40B4-BE49-F238E27FC236}">
                <a16:creationId xmlns:a16="http://schemas.microsoft.com/office/drawing/2014/main" id="{B36FA577-4B78-4435-8E62-AA1338323BD5}"/>
              </a:ext>
            </a:extLst>
          </p:cNvPr>
          <p:cNvSpPr txBox="1"/>
          <p:nvPr/>
        </p:nvSpPr>
        <p:spPr>
          <a:xfrm>
            <a:off x="3519268" y="4068603"/>
            <a:ext cx="4234110" cy="605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Negative ppg values indicate that the selected group is experiencing disparate outcomes for the metric</a:t>
            </a: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37B1464B-5F16-42A9-B23D-D5302B57E1B3}"/>
              </a:ext>
            </a:extLst>
          </p:cNvPr>
          <p:cNvCxnSpPr>
            <a:stCxn id="51" idx="3"/>
            <a:endCxn id="46" idx="0"/>
          </p:cNvCxnSpPr>
          <p:nvPr/>
        </p:nvCxnSpPr>
        <p:spPr>
          <a:xfrm flipH="1" flipV="1">
            <a:off x="7018523" y="1778119"/>
            <a:ext cx="734855" cy="2593338"/>
          </a:xfrm>
          <a:prstGeom prst="bentConnector4">
            <a:avLst>
              <a:gd name="adj1" fmla="val -31108"/>
              <a:gd name="adj2" fmla="val 108815"/>
            </a:avLst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2310;p43">
            <a:extLst>
              <a:ext uri="{FF2B5EF4-FFF2-40B4-BE49-F238E27FC236}">
                <a16:creationId xmlns:a16="http://schemas.microsoft.com/office/drawing/2014/main" id="{003A2D23-76AA-44C9-B875-0067CDB41DC7}"/>
              </a:ext>
            </a:extLst>
          </p:cNvPr>
          <p:cNvSpPr txBox="1"/>
          <p:nvPr/>
        </p:nvSpPr>
        <p:spPr>
          <a:xfrm>
            <a:off x="767068" y="3222575"/>
            <a:ext cx="2752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Hispanic or Latino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4" name="Google Shape;2310;p43">
            <a:extLst>
              <a:ext uri="{FF2B5EF4-FFF2-40B4-BE49-F238E27FC236}">
                <a16:creationId xmlns:a16="http://schemas.microsoft.com/office/drawing/2014/main" id="{6F30F9F2-6AEA-40B7-B11E-4C30A520A236}"/>
              </a:ext>
            </a:extLst>
          </p:cNvPr>
          <p:cNvSpPr txBox="1"/>
          <p:nvPr/>
        </p:nvSpPr>
        <p:spPr>
          <a:xfrm>
            <a:off x="5624732" y="3222575"/>
            <a:ext cx="2752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Percentage Point Gap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(Equity Gap)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>
            <a:extLst>
              <a:ext uri="{FF2B5EF4-FFF2-40B4-BE49-F238E27FC236}">
                <a16:creationId xmlns:a16="http://schemas.microsoft.com/office/drawing/2014/main" id="{20E877D3-E0EE-40F4-BCE3-96B7D4D4BB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73" y="1975574"/>
            <a:ext cx="4270648" cy="277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3CDC4C1-E888-4787-A4E7-133B0ECAA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781" y="1975574"/>
            <a:ext cx="4382303" cy="2852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723750" y="33832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PI: Vision Goal Completion</a:t>
            </a:r>
            <a:endParaRPr dirty="0"/>
          </a:p>
        </p:txBody>
      </p:sp>
      <p:sp>
        <p:nvSpPr>
          <p:cNvPr id="2643" name="Google Shape;2643;p48"/>
          <p:cNvSpPr txBox="1"/>
          <p:nvPr/>
        </p:nvSpPr>
        <p:spPr>
          <a:xfrm>
            <a:off x="880884" y="1509854"/>
            <a:ext cx="2752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Vision Goal Completers, 2017-2018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7" name="Google Shape;2643;p48">
            <a:extLst>
              <a:ext uri="{FF2B5EF4-FFF2-40B4-BE49-F238E27FC236}">
                <a16:creationId xmlns:a16="http://schemas.microsoft.com/office/drawing/2014/main" id="{13330650-3263-4CBA-B0B0-CD274ADD17A6}"/>
              </a:ext>
            </a:extLst>
          </p:cNvPr>
          <p:cNvSpPr txBox="1"/>
          <p:nvPr/>
        </p:nvSpPr>
        <p:spPr>
          <a:xfrm>
            <a:off x="4679643" y="1535505"/>
            <a:ext cx="3331898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Degree/Transfer S</a:t>
            </a:r>
            <a:r>
              <a:rPr lang="en-US" sz="1800" dirty="0">
                <a:solidFill>
                  <a:schemeClr val="accent3">
                    <a:lumMod val="50000"/>
                  </a:schemeClr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t</a:t>
            </a:r>
            <a:r>
              <a:rPr lang="en" sz="1800" dirty="0">
                <a:solidFill>
                  <a:schemeClr val="accent3">
                    <a:lumMod val="50000"/>
                  </a:schemeClr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udent Journey, 2017-2018</a:t>
            </a:r>
            <a:endParaRPr sz="1800" dirty="0">
              <a:solidFill>
                <a:schemeClr val="accent3">
                  <a:lumMod val="50000"/>
                </a:schemeClr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8" name="Google Shape;13530;p76">
            <a:extLst>
              <a:ext uri="{FF2B5EF4-FFF2-40B4-BE49-F238E27FC236}">
                <a16:creationId xmlns:a16="http://schemas.microsoft.com/office/drawing/2014/main" id="{9A6F3BDA-95A7-4057-A94E-A93E15D5662F}"/>
              </a:ext>
            </a:extLst>
          </p:cNvPr>
          <p:cNvSpPr/>
          <p:nvPr/>
        </p:nvSpPr>
        <p:spPr>
          <a:xfrm>
            <a:off x="2096699" y="3160770"/>
            <a:ext cx="445609" cy="496298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2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7" name="Google Shape;13272;p75">
            <a:extLst>
              <a:ext uri="{FF2B5EF4-FFF2-40B4-BE49-F238E27FC236}">
                <a16:creationId xmlns:a16="http://schemas.microsoft.com/office/drawing/2014/main" id="{BB1469BD-C276-4A74-AC7D-407614960D28}"/>
              </a:ext>
            </a:extLst>
          </p:cNvPr>
          <p:cNvGrpSpPr/>
          <p:nvPr/>
        </p:nvGrpSpPr>
        <p:grpSpPr>
          <a:xfrm>
            <a:off x="6255741" y="3160770"/>
            <a:ext cx="536381" cy="496298"/>
            <a:chOff x="5049750" y="832600"/>
            <a:chExt cx="505100" cy="483100"/>
          </a:xfrm>
          <a:solidFill>
            <a:schemeClr val="bg2"/>
          </a:solidFill>
        </p:grpSpPr>
        <p:sp>
          <p:nvSpPr>
            <p:cNvPr id="88" name="Google Shape;13273;p75">
              <a:extLst>
                <a:ext uri="{FF2B5EF4-FFF2-40B4-BE49-F238E27FC236}">
                  <a16:creationId xmlns:a16="http://schemas.microsoft.com/office/drawing/2014/main" id="{CBFAD7DD-007F-4DAE-9CAE-663581CE95B9}"/>
                </a:ext>
              </a:extLst>
            </p:cNvPr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9" name="Google Shape;13274;p75">
              <a:extLst>
                <a:ext uri="{FF2B5EF4-FFF2-40B4-BE49-F238E27FC236}">
                  <a16:creationId xmlns:a16="http://schemas.microsoft.com/office/drawing/2014/main" id="{724F62AA-1E5B-4F87-B0E1-B6CA0635BDEB}"/>
                </a:ext>
              </a:extLst>
            </p:cNvPr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947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723750" y="33832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Example PI: Vision Goal Completion</a:t>
            </a:r>
            <a:endParaRPr dirty="0"/>
          </a:p>
        </p:txBody>
      </p:sp>
      <p:sp>
        <p:nvSpPr>
          <p:cNvPr id="2643" name="Google Shape;2643;p48"/>
          <p:cNvSpPr txBox="1"/>
          <p:nvPr/>
        </p:nvSpPr>
        <p:spPr>
          <a:xfrm>
            <a:off x="217801" y="2671143"/>
            <a:ext cx="2752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% of vision goal completers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who are </a:t>
            </a:r>
            <a:r>
              <a:rPr lang="en" b="1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Black</a:t>
            </a:r>
            <a:endParaRPr dirty="0">
              <a:solidFill>
                <a:schemeClr val="accent5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2644" name="Google Shape;2644;p48"/>
          <p:cNvSpPr txBox="1"/>
          <p:nvPr/>
        </p:nvSpPr>
        <p:spPr>
          <a:xfrm>
            <a:off x="1093553" y="2285897"/>
            <a:ext cx="1629405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10.7%</a:t>
            </a:r>
            <a:endParaRPr sz="2800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3" name="Division Sign 2">
            <a:extLst>
              <a:ext uri="{FF2B5EF4-FFF2-40B4-BE49-F238E27FC236}">
                <a16:creationId xmlns:a16="http://schemas.microsoft.com/office/drawing/2014/main" id="{1FFDA180-74D7-4C63-A50F-C31B84282243}"/>
              </a:ext>
            </a:extLst>
          </p:cNvPr>
          <p:cNvSpPr/>
          <p:nvPr/>
        </p:nvSpPr>
        <p:spPr>
          <a:xfrm>
            <a:off x="2660081" y="2018326"/>
            <a:ext cx="852054" cy="644297"/>
          </a:xfrm>
          <a:prstGeom prst="mathDivid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Google Shape;2644;p48">
            <a:extLst>
              <a:ext uri="{FF2B5EF4-FFF2-40B4-BE49-F238E27FC236}">
                <a16:creationId xmlns:a16="http://schemas.microsoft.com/office/drawing/2014/main" id="{535E58AF-0318-47BA-B113-ED088FFC5538}"/>
              </a:ext>
            </a:extLst>
          </p:cNvPr>
          <p:cNvSpPr txBox="1"/>
          <p:nvPr/>
        </p:nvSpPr>
        <p:spPr>
          <a:xfrm>
            <a:off x="4155421" y="2297043"/>
            <a:ext cx="1629405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17.3%</a:t>
            </a:r>
            <a:endParaRPr sz="2800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64" name="Google Shape;13530;p76">
            <a:extLst>
              <a:ext uri="{FF2B5EF4-FFF2-40B4-BE49-F238E27FC236}">
                <a16:creationId xmlns:a16="http://schemas.microsoft.com/office/drawing/2014/main" id="{BD04DAE2-E739-4C82-9238-D5C816880866}"/>
              </a:ext>
            </a:extLst>
          </p:cNvPr>
          <p:cNvSpPr/>
          <p:nvPr/>
        </p:nvSpPr>
        <p:spPr>
          <a:xfrm>
            <a:off x="1320852" y="1518022"/>
            <a:ext cx="445609" cy="496298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" name="Google Shape;13272;p75">
            <a:extLst>
              <a:ext uri="{FF2B5EF4-FFF2-40B4-BE49-F238E27FC236}">
                <a16:creationId xmlns:a16="http://schemas.microsoft.com/office/drawing/2014/main" id="{CD30D181-2ABA-465C-BA23-3EFE77D7B6F5}"/>
              </a:ext>
            </a:extLst>
          </p:cNvPr>
          <p:cNvGrpSpPr/>
          <p:nvPr/>
        </p:nvGrpSpPr>
        <p:grpSpPr>
          <a:xfrm>
            <a:off x="4383665" y="1518022"/>
            <a:ext cx="536381" cy="496298"/>
            <a:chOff x="5049750" y="832600"/>
            <a:chExt cx="505100" cy="483100"/>
          </a:xfrm>
          <a:solidFill>
            <a:schemeClr val="bg2"/>
          </a:solidFill>
        </p:grpSpPr>
        <p:sp>
          <p:nvSpPr>
            <p:cNvPr id="66" name="Google Shape;13273;p75">
              <a:extLst>
                <a:ext uri="{FF2B5EF4-FFF2-40B4-BE49-F238E27FC236}">
                  <a16:creationId xmlns:a16="http://schemas.microsoft.com/office/drawing/2014/main" id="{7F96196D-49B0-43B1-A878-8D3A9C5790DA}"/>
                </a:ext>
              </a:extLst>
            </p:cNvPr>
            <p:cNvSpPr/>
            <p:nvPr/>
          </p:nvSpPr>
          <p:spPr>
            <a:xfrm>
              <a:off x="5049750" y="832600"/>
              <a:ext cx="505100" cy="483100"/>
            </a:xfrm>
            <a:custGeom>
              <a:avLst/>
              <a:gdLst/>
              <a:ahLst/>
              <a:cxnLst/>
              <a:rect l="l" t="t" r="r" b="b"/>
              <a:pathLst>
                <a:path w="20204" h="19324" extrusionOk="0">
                  <a:moveTo>
                    <a:pt x="12136" y="1129"/>
                  </a:moveTo>
                  <a:cubicBezTo>
                    <a:pt x="13730" y="1129"/>
                    <a:pt x="15325" y="1737"/>
                    <a:pt x="16538" y="2952"/>
                  </a:cubicBezTo>
                  <a:cubicBezTo>
                    <a:pt x="18969" y="5383"/>
                    <a:pt x="18969" y="9323"/>
                    <a:pt x="16538" y="11757"/>
                  </a:cubicBezTo>
                  <a:cubicBezTo>
                    <a:pt x="15341" y="12950"/>
                    <a:pt x="13747" y="13579"/>
                    <a:pt x="12129" y="13579"/>
                  </a:cubicBezTo>
                  <a:cubicBezTo>
                    <a:pt x="11233" y="13579"/>
                    <a:pt x="10329" y="13386"/>
                    <a:pt x="9482" y="12989"/>
                  </a:cubicBezTo>
                  <a:cubicBezTo>
                    <a:pt x="9461" y="12980"/>
                    <a:pt x="9440" y="12968"/>
                    <a:pt x="9419" y="12959"/>
                  </a:cubicBezTo>
                  <a:cubicBezTo>
                    <a:pt x="8794" y="12657"/>
                    <a:pt x="8223" y="12249"/>
                    <a:pt x="7734" y="11757"/>
                  </a:cubicBezTo>
                  <a:cubicBezTo>
                    <a:pt x="5306" y="9329"/>
                    <a:pt x="5306" y="5380"/>
                    <a:pt x="7734" y="2952"/>
                  </a:cubicBezTo>
                  <a:cubicBezTo>
                    <a:pt x="8948" y="1737"/>
                    <a:pt x="10542" y="1129"/>
                    <a:pt x="12136" y="1129"/>
                  </a:cubicBezTo>
                  <a:close/>
                  <a:moveTo>
                    <a:pt x="5871" y="11216"/>
                  </a:moveTo>
                  <a:cubicBezTo>
                    <a:pt x="6475" y="12195"/>
                    <a:pt x="7296" y="13016"/>
                    <a:pt x="8271" y="13620"/>
                  </a:cubicBezTo>
                  <a:lnTo>
                    <a:pt x="7734" y="14160"/>
                  </a:lnTo>
                  <a:cubicBezTo>
                    <a:pt x="7622" y="14271"/>
                    <a:pt x="7477" y="14326"/>
                    <a:pt x="7332" y="14326"/>
                  </a:cubicBezTo>
                  <a:cubicBezTo>
                    <a:pt x="7188" y="14326"/>
                    <a:pt x="7044" y="14271"/>
                    <a:pt x="6934" y="14160"/>
                  </a:cubicBezTo>
                  <a:lnTo>
                    <a:pt x="5330" y="12557"/>
                  </a:lnTo>
                  <a:cubicBezTo>
                    <a:pt x="5110" y="12337"/>
                    <a:pt x="5110" y="11977"/>
                    <a:pt x="5330" y="11757"/>
                  </a:cubicBezTo>
                  <a:lnTo>
                    <a:pt x="5871" y="11216"/>
                  </a:lnTo>
                  <a:close/>
                  <a:moveTo>
                    <a:pt x="4932" y="13762"/>
                  </a:moveTo>
                  <a:lnTo>
                    <a:pt x="5732" y="14562"/>
                  </a:lnTo>
                  <a:lnTo>
                    <a:pt x="4932" y="15362"/>
                  </a:lnTo>
                  <a:lnTo>
                    <a:pt x="4131" y="14562"/>
                  </a:lnTo>
                  <a:lnTo>
                    <a:pt x="4932" y="13762"/>
                  </a:lnTo>
                  <a:close/>
                  <a:moveTo>
                    <a:pt x="3328" y="15362"/>
                  </a:moveTo>
                  <a:lnTo>
                    <a:pt x="4128" y="16162"/>
                  </a:lnTo>
                  <a:lnTo>
                    <a:pt x="2268" y="18025"/>
                  </a:lnTo>
                  <a:cubicBezTo>
                    <a:pt x="2157" y="18135"/>
                    <a:pt x="2013" y="18190"/>
                    <a:pt x="1868" y="18190"/>
                  </a:cubicBezTo>
                  <a:cubicBezTo>
                    <a:pt x="1723" y="18190"/>
                    <a:pt x="1577" y="18134"/>
                    <a:pt x="1465" y="18022"/>
                  </a:cubicBezTo>
                  <a:cubicBezTo>
                    <a:pt x="1245" y="17802"/>
                    <a:pt x="1245" y="17443"/>
                    <a:pt x="1465" y="17222"/>
                  </a:cubicBezTo>
                  <a:lnTo>
                    <a:pt x="3328" y="15362"/>
                  </a:lnTo>
                  <a:close/>
                  <a:moveTo>
                    <a:pt x="12135" y="1"/>
                  </a:moveTo>
                  <a:cubicBezTo>
                    <a:pt x="10250" y="1"/>
                    <a:pt x="8365" y="718"/>
                    <a:pt x="6931" y="2152"/>
                  </a:cubicBezTo>
                  <a:cubicBezTo>
                    <a:pt x="4769" y="4311"/>
                    <a:pt x="4237" y="7493"/>
                    <a:pt x="5330" y="10157"/>
                  </a:cubicBezTo>
                  <a:lnTo>
                    <a:pt x="4527" y="10957"/>
                  </a:lnTo>
                  <a:cubicBezTo>
                    <a:pt x="4020" y="11467"/>
                    <a:pt x="3887" y="12240"/>
                    <a:pt x="4198" y="12892"/>
                  </a:cubicBezTo>
                  <a:lnTo>
                    <a:pt x="665" y="16422"/>
                  </a:lnTo>
                  <a:cubicBezTo>
                    <a:pt x="1" y="17086"/>
                    <a:pt x="1" y="18161"/>
                    <a:pt x="665" y="18825"/>
                  </a:cubicBezTo>
                  <a:cubicBezTo>
                    <a:pt x="996" y="19158"/>
                    <a:pt x="1431" y="19324"/>
                    <a:pt x="1865" y="19324"/>
                  </a:cubicBezTo>
                  <a:cubicBezTo>
                    <a:pt x="2300" y="19324"/>
                    <a:pt x="2735" y="19158"/>
                    <a:pt x="3066" y="18825"/>
                  </a:cubicBezTo>
                  <a:lnTo>
                    <a:pt x="6598" y="15293"/>
                  </a:lnTo>
                  <a:cubicBezTo>
                    <a:pt x="6831" y="15403"/>
                    <a:pt x="7081" y="15457"/>
                    <a:pt x="7328" y="15457"/>
                  </a:cubicBezTo>
                  <a:cubicBezTo>
                    <a:pt x="7770" y="15457"/>
                    <a:pt x="8206" y="15286"/>
                    <a:pt x="8531" y="14961"/>
                  </a:cubicBezTo>
                  <a:lnTo>
                    <a:pt x="9331" y="14163"/>
                  </a:lnTo>
                  <a:cubicBezTo>
                    <a:pt x="10241" y="14538"/>
                    <a:pt x="11190" y="14717"/>
                    <a:pt x="12127" y="14717"/>
                  </a:cubicBezTo>
                  <a:cubicBezTo>
                    <a:pt x="14530" y="14717"/>
                    <a:pt x="16858" y="13537"/>
                    <a:pt x="18256" y="11437"/>
                  </a:cubicBezTo>
                  <a:cubicBezTo>
                    <a:pt x="20204" y="8520"/>
                    <a:pt x="19821" y="4631"/>
                    <a:pt x="17342" y="2152"/>
                  </a:cubicBezTo>
                  <a:cubicBezTo>
                    <a:pt x="15906" y="718"/>
                    <a:pt x="14020" y="1"/>
                    <a:pt x="12135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7" name="Google Shape;13274;p75">
              <a:extLst>
                <a:ext uri="{FF2B5EF4-FFF2-40B4-BE49-F238E27FC236}">
                  <a16:creationId xmlns:a16="http://schemas.microsoft.com/office/drawing/2014/main" id="{62A36316-54AC-488B-95B4-67C9491C22F9}"/>
                </a:ext>
              </a:extLst>
            </p:cNvPr>
            <p:cNvSpPr/>
            <p:nvPr/>
          </p:nvSpPr>
          <p:spPr>
            <a:xfrm>
              <a:off x="5216725" y="889175"/>
              <a:ext cx="276000" cy="254400"/>
            </a:xfrm>
            <a:custGeom>
              <a:avLst/>
              <a:gdLst/>
              <a:ahLst/>
              <a:cxnLst/>
              <a:rect l="l" t="t" r="r" b="b"/>
              <a:pathLst>
                <a:path w="11040" h="10176" extrusionOk="0">
                  <a:moveTo>
                    <a:pt x="5456" y="1133"/>
                  </a:moveTo>
                  <a:cubicBezTo>
                    <a:pt x="6487" y="1133"/>
                    <a:pt x="7500" y="1535"/>
                    <a:pt x="8259" y="2293"/>
                  </a:cubicBezTo>
                  <a:cubicBezTo>
                    <a:pt x="9802" y="3839"/>
                    <a:pt x="9802" y="6348"/>
                    <a:pt x="8259" y="7897"/>
                  </a:cubicBezTo>
                  <a:cubicBezTo>
                    <a:pt x="7501" y="8653"/>
                    <a:pt x="6489" y="9055"/>
                    <a:pt x="5460" y="9055"/>
                  </a:cubicBezTo>
                  <a:cubicBezTo>
                    <a:pt x="4948" y="9055"/>
                    <a:pt x="4433" y="8956"/>
                    <a:pt x="3941" y="8751"/>
                  </a:cubicBezTo>
                  <a:cubicBezTo>
                    <a:pt x="2462" y="8138"/>
                    <a:pt x="1499" y="6695"/>
                    <a:pt x="1499" y="5095"/>
                  </a:cubicBezTo>
                  <a:cubicBezTo>
                    <a:pt x="1499" y="3491"/>
                    <a:pt x="2462" y="2048"/>
                    <a:pt x="3941" y="1435"/>
                  </a:cubicBezTo>
                  <a:cubicBezTo>
                    <a:pt x="4431" y="1232"/>
                    <a:pt x="4946" y="1133"/>
                    <a:pt x="5456" y="1133"/>
                  </a:cubicBezTo>
                  <a:close/>
                  <a:moveTo>
                    <a:pt x="5468" y="1"/>
                  </a:moveTo>
                  <a:cubicBezTo>
                    <a:pt x="5465" y="1"/>
                    <a:pt x="5461" y="1"/>
                    <a:pt x="5457" y="1"/>
                  </a:cubicBezTo>
                  <a:cubicBezTo>
                    <a:pt x="3029" y="4"/>
                    <a:pt x="943" y="1719"/>
                    <a:pt x="472" y="4098"/>
                  </a:cubicBezTo>
                  <a:cubicBezTo>
                    <a:pt x="1" y="6481"/>
                    <a:pt x="1275" y="8860"/>
                    <a:pt x="3519" y="9787"/>
                  </a:cubicBezTo>
                  <a:cubicBezTo>
                    <a:pt x="4151" y="10049"/>
                    <a:pt x="4811" y="10175"/>
                    <a:pt x="5463" y="10175"/>
                  </a:cubicBezTo>
                  <a:cubicBezTo>
                    <a:pt x="7120" y="10175"/>
                    <a:pt x="8725" y="9362"/>
                    <a:pt x="9693" y="7912"/>
                  </a:cubicBezTo>
                  <a:cubicBezTo>
                    <a:pt x="11040" y="5895"/>
                    <a:pt x="10774" y="3207"/>
                    <a:pt x="9059" y="1492"/>
                  </a:cubicBezTo>
                  <a:cubicBezTo>
                    <a:pt x="8108" y="535"/>
                    <a:pt x="6814" y="1"/>
                    <a:pt x="5468" y="1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" name="Google Shape;2643;p48">
            <a:extLst>
              <a:ext uri="{FF2B5EF4-FFF2-40B4-BE49-F238E27FC236}">
                <a16:creationId xmlns:a16="http://schemas.microsoft.com/office/drawing/2014/main" id="{6CF3BFAC-9CAB-4DD4-8C86-29DD7627D112}"/>
              </a:ext>
            </a:extLst>
          </p:cNvPr>
          <p:cNvSpPr txBox="1"/>
          <p:nvPr/>
        </p:nvSpPr>
        <p:spPr>
          <a:xfrm>
            <a:off x="3331427" y="2693061"/>
            <a:ext cx="2752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% of reference group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who are </a:t>
            </a:r>
            <a:r>
              <a:rPr lang="en" b="1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Black</a:t>
            </a:r>
            <a:endParaRPr dirty="0">
              <a:solidFill>
                <a:schemeClr val="accent5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69" name="Equals 68">
            <a:extLst>
              <a:ext uri="{FF2B5EF4-FFF2-40B4-BE49-F238E27FC236}">
                <a16:creationId xmlns:a16="http://schemas.microsoft.com/office/drawing/2014/main" id="{A7E940F3-0889-4B93-AAE1-3B1BFE4D1514}"/>
              </a:ext>
            </a:extLst>
          </p:cNvPr>
          <p:cNvSpPr/>
          <p:nvPr/>
        </p:nvSpPr>
        <p:spPr>
          <a:xfrm>
            <a:off x="5998812" y="2174850"/>
            <a:ext cx="485975" cy="3969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Google Shape;2644;p48">
            <a:extLst>
              <a:ext uri="{FF2B5EF4-FFF2-40B4-BE49-F238E27FC236}">
                <a16:creationId xmlns:a16="http://schemas.microsoft.com/office/drawing/2014/main" id="{01E71E53-E294-459C-8D62-3EA4FEC53A9A}"/>
              </a:ext>
            </a:extLst>
          </p:cNvPr>
          <p:cNvSpPr txBox="1"/>
          <p:nvPr/>
        </p:nvSpPr>
        <p:spPr>
          <a:xfrm>
            <a:off x="7168785" y="2318961"/>
            <a:ext cx="1629405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>
                <a:solidFill>
                  <a:schemeClr val="dk2"/>
                </a:solidFill>
                <a:latin typeface="Fjalla One"/>
                <a:ea typeface="Fjalla One"/>
                <a:cs typeface="Fjalla One"/>
                <a:sym typeface="Fjalla One"/>
              </a:rPr>
              <a:t>0.62</a:t>
            </a:r>
            <a:endParaRPr sz="2800" dirty="0">
              <a:solidFill>
                <a:schemeClr val="dk2"/>
              </a:solidFill>
              <a:latin typeface="Fjalla One"/>
              <a:ea typeface="Fjalla One"/>
              <a:cs typeface="Fjalla One"/>
              <a:sym typeface="Fjalla One"/>
            </a:endParaRPr>
          </a:p>
        </p:txBody>
      </p:sp>
      <p:sp>
        <p:nvSpPr>
          <p:cNvPr id="71" name="Google Shape;13500;p76">
            <a:extLst>
              <a:ext uri="{FF2B5EF4-FFF2-40B4-BE49-F238E27FC236}">
                <a16:creationId xmlns:a16="http://schemas.microsoft.com/office/drawing/2014/main" id="{83F91EEC-F6E0-4D0B-A39F-EDD1F94AB0B7}"/>
              </a:ext>
            </a:extLst>
          </p:cNvPr>
          <p:cNvSpPr/>
          <p:nvPr/>
        </p:nvSpPr>
        <p:spPr>
          <a:xfrm>
            <a:off x="7269059" y="1610232"/>
            <a:ext cx="536381" cy="438177"/>
          </a:xfrm>
          <a:custGeom>
            <a:avLst/>
            <a:gdLst/>
            <a:ahLst/>
            <a:cxnLst/>
            <a:rect l="l" t="t" r="r" b="b"/>
            <a:pathLst>
              <a:path w="12446" h="12686" extrusionOk="0">
                <a:moveTo>
                  <a:pt x="6176" y="808"/>
                </a:moveTo>
                <a:cubicBezTo>
                  <a:pt x="6428" y="808"/>
                  <a:pt x="6554" y="997"/>
                  <a:pt x="6554" y="1249"/>
                </a:cubicBezTo>
                <a:cubicBezTo>
                  <a:pt x="6554" y="1497"/>
                  <a:pt x="6359" y="1667"/>
                  <a:pt x="6153" y="1667"/>
                </a:cubicBezTo>
                <a:cubicBezTo>
                  <a:pt x="6097" y="1667"/>
                  <a:pt x="6041" y="1654"/>
                  <a:pt x="5987" y="1627"/>
                </a:cubicBezTo>
                <a:cubicBezTo>
                  <a:pt x="5829" y="1564"/>
                  <a:pt x="5735" y="1438"/>
                  <a:pt x="5735" y="1249"/>
                </a:cubicBezTo>
                <a:cubicBezTo>
                  <a:pt x="5766" y="997"/>
                  <a:pt x="5924" y="808"/>
                  <a:pt x="6176" y="808"/>
                </a:cubicBezTo>
                <a:close/>
                <a:moveTo>
                  <a:pt x="1986" y="2541"/>
                </a:moveTo>
                <a:lnTo>
                  <a:pt x="3088" y="5755"/>
                </a:lnTo>
                <a:lnTo>
                  <a:pt x="946" y="5755"/>
                </a:lnTo>
                <a:lnTo>
                  <a:pt x="1986" y="2541"/>
                </a:lnTo>
                <a:close/>
                <a:moveTo>
                  <a:pt x="10303" y="2541"/>
                </a:moveTo>
                <a:lnTo>
                  <a:pt x="11374" y="5755"/>
                </a:lnTo>
                <a:lnTo>
                  <a:pt x="9200" y="5755"/>
                </a:lnTo>
                <a:lnTo>
                  <a:pt x="10303" y="2541"/>
                </a:lnTo>
                <a:close/>
                <a:moveTo>
                  <a:pt x="3183" y="6605"/>
                </a:moveTo>
                <a:cubicBezTo>
                  <a:pt x="3025" y="7109"/>
                  <a:pt x="2584" y="7424"/>
                  <a:pt x="2049" y="7424"/>
                </a:cubicBezTo>
                <a:cubicBezTo>
                  <a:pt x="1481" y="7424"/>
                  <a:pt x="1040" y="7078"/>
                  <a:pt x="851" y="6605"/>
                </a:cubicBezTo>
                <a:close/>
                <a:moveTo>
                  <a:pt x="11437" y="6605"/>
                </a:moveTo>
                <a:cubicBezTo>
                  <a:pt x="11279" y="7109"/>
                  <a:pt x="10870" y="7424"/>
                  <a:pt x="10303" y="7424"/>
                </a:cubicBezTo>
                <a:cubicBezTo>
                  <a:pt x="9767" y="7424"/>
                  <a:pt x="9326" y="7078"/>
                  <a:pt x="9137" y="6605"/>
                </a:cubicBezTo>
                <a:close/>
                <a:moveTo>
                  <a:pt x="6617" y="2415"/>
                </a:moveTo>
                <a:lnTo>
                  <a:pt x="6617" y="8558"/>
                </a:lnTo>
                <a:lnTo>
                  <a:pt x="5766" y="8558"/>
                </a:lnTo>
                <a:lnTo>
                  <a:pt x="5766" y="2415"/>
                </a:lnTo>
                <a:cubicBezTo>
                  <a:pt x="5908" y="2462"/>
                  <a:pt x="6050" y="2486"/>
                  <a:pt x="6191" y="2486"/>
                </a:cubicBezTo>
                <a:cubicBezTo>
                  <a:pt x="6333" y="2486"/>
                  <a:pt x="6475" y="2462"/>
                  <a:pt x="6617" y="2415"/>
                </a:cubicBezTo>
                <a:close/>
                <a:moveTo>
                  <a:pt x="8255" y="9346"/>
                </a:moveTo>
                <a:lnTo>
                  <a:pt x="8255" y="10165"/>
                </a:lnTo>
                <a:lnTo>
                  <a:pt x="4128" y="10165"/>
                </a:lnTo>
                <a:lnTo>
                  <a:pt x="4128" y="9346"/>
                </a:lnTo>
                <a:close/>
                <a:moveTo>
                  <a:pt x="9074" y="11016"/>
                </a:moveTo>
                <a:lnTo>
                  <a:pt x="9074" y="11835"/>
                </a:lnTo>
                <a:lnTo>
                  <a:pt x="3309" y="11835"/>
                </a:lnTo>
                <a:lnTo>
                  <a:pt x="3309" y="11016"/>
                </a:lnTo>
                <a:close/>
                <a:moveTo>
                  <a:pt x="6265" y="1"/>
                </a:moveTo>
                <a:cubicBezTo>
                  <a:pt x="5747" y="1"/>
                  <a:pt x="5253" y="326"/>
                  <a:pt x="5073" y="840"/>
                </a:cubicBezTo>
                <a:lnTo>
                  <a:pt x="1292" y="840"/>
                </a:lnTo>
                <a:cubicBezTo>
                  <a:pt x="1103" y="840"/>
                  <a:pt x="914" y="997"/>
                  <a:pt x="851" y="1186"/>
                </a:cubicBezTo>
                <a:cubicBezTo>
                  <a:pt x="820" y="1438"/>
                  <a:pt x="1009" y="1659"/>
                  <a:pt x="1261" y="1659"/>
                </a:cubicBezTo>
                <a:lnTo>
                  <a:pt x="1481" y="1659"/>
                </a:lnTo>
                <a:cubicBezTo>
                  <a:pt x="30" y="6044"/>
                  <a:pt x="1" y="6133"/>
                  <a:pt x="1" y="6133"/>
                </a:cubicBezTo>
                <a:lnTo>
                  <a:pt x="1" y="6133"/>
                </a:lnTo>
                <a:cubicBezTo>
                  <a:pt x="1" y="6133"/>
                  <a:pt x="1" y="6133"/>
                  <a:pt x="1" y="6133"/>
                </a:cubicBezTo>
                <a:lnTo>
                  <a:pt x="1" y="6196"/>
                </a:lnTo>
                <a:cubicBezTo>
                  <a:pt x="1" y="6479"/>
                  <a:pt x="64" y="6763"/>
                  <a:pt x="158" y="6983"/>
                </a:cubicBezTo>
                <a:cubicBezTo>
                  <a:pt x="464" y="7784"/>
                  <a:pt x="1229" y="8250"/>
                  <a:pt x="2042" y="8250"/>
                </a:cubicBezTo>
                <a:cubicBezTo>
                  <a:pt x="2317" y="8250"/>
                  <a:pt x="2597" y="8197"/>
                  <a:pt x="2868" y="8086"/>
                </a:cubicBezTo>
                <a:cubicBezTo>
                  <a:pt x="3403" y="7865"/>
                  <a:pt x="3844" y="7393"/>
                  <a:pt x="4033" y="6794"/>
                </a:cubicBezTo>
                <a:cubicBezTo>
                  <a:pt x="4128" y="6542"/>
                  <a:pt x="4159" y="6290"/>
                  <a:pt x="4128" y="6164"/>
                </a:cubicBezTo>
                <a:lnTo>
                  <a:pt x="4128" y="6038"/>
                </a:lnTo>
                <a:cubicBezTo>
                  <a:pt x="4128" y="6007"/>
                  <a:pt x="2679" y="1659"/>
                  <a:pt x="2679" y="1627"/>
                </a:cubicBezTo>
                <a:lnTo>
                  <a:pt x="4978" y="1627"/>
                </a:lnTo>
                <a:lnTo>
                  <a:pt x="4978" y="8527"/>
                </a:lnTo>
                <a:lnTo>
                  <a:pt x="3781" y="8527"/>
                </a:lnTo>
                <a:cubicBezTo>
                  <a:pt x="3529" y="8527"/>
                  <a:pt x="3340" y="8716"/>
                  <a:pt x="3340" y="8968"/>
                </a:cubicBezTo>
                <a:lnTo>
                  <a:pt x="3340" y="10165"/>
                </a:lnTo>
                <a:lnTo>
                  <a:pt x="2931" y="10165"/>
                </a:lnTo>
                <a:cubicBezTo>
                  <a:pt x="2710" y="10165"/>
                  <a:pt x="2521" y="10386"/>
                  <a:pt x="2521" y="10606"/>
                </a:cubicBezTo>
                <a:lnTo>
                  <a:pt x="2521" y="12245"/>
                </a:lnTo>
                <a:cubicBezTo>
                  <a:pt x="2521" y="12497"/>
                  <a:pt x="2710" y="12686"/>
                  <a:pt x="2931" y="12686"/>
                </a:cubicBezTo>
                <a:lnTo>
                  <a:pt x="9547" y="12686"/>
                </a:lnTo>
                <a:cubicBezTo>
                  <a:pt x="9673" y="12686"/>
                  <a:pt x="9767" y="12654"/>
                  <a:pt x="9830" y="12560"/>
                </a:cubicBezTo>
                <a:cubicBezTo>
                  <a:pt x="9925" y="12497"/>
                  <a:pt x="9956" y="12371"/>
                  <a:pt x="9956" y="12308"/>
                </a:cubicBezTo>
                <a:lnTo>
                  <a:pt x="9956" y="10638"/>
                </a:lnTo>
                <a:cubicBezTo>
                  <a:pt x="9956" y="10417"/>
                  <a:pt x="9767" y="10228"/>
                  <a:pt x="9515" y="10228"/>
                </a:cubicBezTo>
                <a:lnTo>
                  <a:pt x="9137" y="10228"/>
                </a:lnTo>
                <a:lnTo>
                  <a:pt x="9137" y="8968"/>
                </a:lnTo>
                <a:cubicBezTo>
                  <a:pt x="9137" y="8716"/>
                  <a:pt x="8917" y="8527"/>
                  <a:pt x="8696" y="8527"/>
                </a:cubicBezTo>
                <a:lnTo>
                  <a:pt x="7467" y="8527"/>
                </a:lnTo>
                <a:lnTo>
                  <a:pt x="7467" y="1627"/>
                </a:lnTo>
                <a:lnTo>
                  <a:pt x="9799" y="1627"/>
                </a:lnTo>
                <a:cubicBezTo>
                  <a:pt x="9799" y="1659"/>
                  <a:pt x="8350" y="6038"/>
                  <a:pt x="8350" y="6070"/>
                </a:cubicBezTo>
                <a:lnTo>
                  <a:pt x="8350" y="6164"/>
                </a:lnTo>
                <a:lnTo>
                  <a:pt x="8350" y="6227"/>
                </a:lnTo>
                <a:cubicBezTo>
                  <a:pt x="8350" y="6952"/>
                  <a:pt x="8696" y="7550"/>
                  <a:pt x="9232" y="7928"/>
                </a:cubicBezTo>
                <a:cubicBezTo>
                  <a:pt x="9601" y="8178"/>
                  <a:pt x="10011" y="8295"/>
                  <a:pt x="10411" y="8295"/>
                </a:cubicBezTo>
                <a:cubicBezTo>
                  <a:pt x="11275" y="8295"/>
                  <a:pt x="12092" y="7751"/>
                  <a:pt x="12351" y="6826"/>
                </a:cubicBezTo>
                <a:cubicBezTo>
                  <a:pt x="12382" y="6637"/>
                  <a:pt x="12445" y="6448"/>
                  <a:pt x="12445" y="6227"/>
                </a:cubicBezTo>
                <a:cubicBezTo>
                  <a:pt x="12382" y="6164"/>
                  <a:pt x="12351" y="6133"/>
                  <a:pt x="12351" y="6070"/>
                </a:cubicBezTo>
                <a:lnTo>
                  <a:pt x="10901" y="1659"/>
                </a:lnTo>
                <a:lnTo>
                  <a:pt x="11153" y="1659"/>
                </a:lnTo>
                <a:cubicBezTo>
                  <a:pt x="11342" y="1659"/>
                  <a:pt x="11532" y="1501"/>
                  <a:pt x="11563" y="1312"/>
                </a:cubicBezTo>
                <a:cubicBezTo>
                  <a:pt x="11626" y="1092"/>
                  <a:pt x="11406" y="840"/>
                  <a:pt x="11185" y="840"/>
                </a:cubicBezTo>
                <a:lnTo>
                  <a:pt x="7404" y="840"/>
                </a:lnTo>
                <a:cubicBezTo>
                  <a:pt x="7278" y="462"/>
                  <a:pt x="6963" y="178"/>
                  <a:pt x="6617" y="52"/>
                </a:cubicBezTo>
                <a:cubicBezTo>
                  <a:pt x="6501" y="17"/>
                  <a:pt x="6382" y="1"/>
                  <a:pt x="6265" y="1"/>
                </a:cubicBezTo>
                <a:close/>
              </a:path>
            </a:pathLst>
          </a:custGeom>
          <a:solidFill>
            <a:schemeClr val="bg2"/>
          </a:solidFill>
          <a:ln>
            <a:solidFill>
              <a:schemeClr val="bg1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2643;p48">
            <a:extLst>
              <a:ext uri="{FF2B5EF4-FFF2-40B4-BE49-F238E27FC236}">
                <a16:creationId xmlns:a16="http://schemas.microsoft.com/office/drawing/2014/main" id="{E087160D-FABB-4824-87CD-2CAAE70CD257}"/>
              </a:ext>
            </a:extLst>
          </p:cNvPr>
          <p:cNvSpPr txBox="1"/>
          <p:nvPr/>
        </p:nvSpPr>
        <p:spPr>
          <a:xfrm>
            <a:off x="6241799" y="2697542"/>
            <a:ext cx="2752200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Proportionality Index</a:t>
            </a:r>
            <a:endParaRPr dirty="0">
              <a:solidFill>
                <a:schemeClr val="accent5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73" name="Google Shape;2320;p43">
            <a:extLst>
              <a:ext uri="{FF2B5EF4-FFF2-40B4-BE49-F238E27FC236}">
                <a16:creationId xmlns:a16="http://schemas.microsoft.com/office/drawing/2014/main" id="{1A5354DA-ED6F-44AF-9258-9D14A8A82000}"/>
              </a:ext>
            </a:extLst>
          </p:cNvPr>
          <p:cNvSpPr txBox="1"/>
          <p:nvPr/>
        </p:nvSpPr>
        <p:spPr>
          <a:xfrm>
            <a:off x="2934675" y="3737584"/>
            <a:ext cx="4234110" cy="6057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Values less than 1.0 indicate the selected group is experiencing disparate outcomes for the metric</a:t>
            </a:r>
          </a:p>
        </p:txBody>
      </p:sp>
      <p:cxnSp>
        <p:nvCxnSpPr>
          <p:cNvPr id="74" name="Connector: Elbow 73">
            <a:extLst>
              <a:ext uri="{FF2B5EF4-FFF2-40B4-BE49-F238E27FC236}">
                <a16:creationId xmlns:a16="http://schemas.microsoft.com/office/drawing/2014/main" id="{1ADD0A23-A5BC-478F-8159-E543991D8B53}"/>
              </a:ext>
            </a:extLst>
          </p:cNvPr>
          <p:cNvCxnSpPr>
            <a:cxnSpLocks/>
            <a:stCxn id="73" idx="3"/>
            <a:endCxn id="72" idx="2"/>
          </p:cNvCxnSpPr>
          <p:nvPr/>
        </p:nvCxnSpPr>
        <p:spPr>
          <a:xfrm flipV="1">
            <a:off x="7168785" y="3026642"/>
            <a:ext cx="449114" cy="1013796"/>
          </a:xfrm>
          <a:prstGeom prst="bentConnector2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7196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RACIALLY MINORITIZED GROUPS</a:t>
            </a:r>
            <a:endParaRPr sz="28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157" name="Google Shape;2157;p38"/>
          <p:cNvSpPr txBox="1">
            <a:spLocks noGrp="1"/>
          </p:cNvSpPr>
          <p:nvPr>
            <p:ph type="subTitle" idx="1"/>
          </p:nvPr>
        </p:nvSpPr>
        <p:spPr>
          <a:xfrm>
            <a:off x="2855400" y="3035736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Which groups experienced equity gaps in the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baseline year?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9578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Google Shape;3161;p54"/>
          <p:cNvSpPr txBox="1">
            <a:spLocks noGrp="1"/>
          </p:cNvSpPr>
          <p:nvPr>
            <p:ph type="title"/>
          </p:nvPr>
        </p:nvSpPr>
        <p:spPr>
          <a:xfrm>
            <a:off x="1519518" y="338323"/>
            <a:ext cx="568810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Who were the Highest Performing Groups*? 2017-2018</a:t>
            </a:r>
            <a:endParaRPr dirty="0"/>
          </a:p>
        </p:txBody>
      </p:sp>
      <p:sp>
        <p:nvSpPr>
          <p:cNvPr id="3162" name="Google Shape;3162;p54"/>
          <p:cNvSpPr txBox="1">
            <a:spLocks noGrp="1"/>
          </p:cNvSpPr>
          <p:nvPr>
            <p:ph type="subTitle" idx="1"/>
          </p:nvPr>
        </p:nvSpPr>
        <p:spPr>
          <a:xfrm>
            <a:off x="5555298" y="1997506"/>
            <a:ext cx="20385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Completed Transfer English &amp; Math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163" name="Google Shape;3163;p54"/>
          <p:cNvSpPr txBox="1">
            <a:spLocks noGrp="1"/>
          </p:cNvSpPr>
          <p:nvPr>
            <p:ph type="subTitle" idx="2"/>
          </p:nvPr>
        </p:nvSpPr>
        <p:spPr>
          <a:xfrm>
            <a:off x="3648625" y="1985712"/>
            <a:ext cx="1865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Retained from Fall to Spring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164" name="Google Shape;3164;p54"/>
          <p:cNvSpPr txBox="1">
            <a:spLocks noGrp="1"/>
          </p:cNvSpPr>
          <p:nvPr>
            <p:ph type="subTitle" idx="3"/>
          </p:nvPr>
        </p:nvSpPr>
        <p:spPr>
          <a:xfrm>
            <a:off x="1633220" y="1958051"/>
            <a:ext cx="1865400" cy="40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1"/>
                </a:solidFill>
              </a:rPr>
              <a:t>Enrolled in the Same College</a:t>
            </a:r>
            <a:endParaRPr dirty="0">
              <a:solidFill>
                <a:schemeClr val="accent1"/>
              </a:solidFill>
            </a:endParaRPr>
          </a:p>
        </p:txBody>
      </p:sp>
      <p:sp>
        <p:nvSpPr>
          <p:cNvPr id="3165" name="Google Shape;3165;p54"/>
          <p:cNvSpPr/>
          <p:nvPr/>
        </p:nvSpPr>
        <p:spPr>
          <a:xfrm>
            <a:off x="3770875" y="2763069"/>
            <a:ext cx="1602300" cy="8736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54"/>
          <p:cNvSpPr/>
          <p:nvPr/>
        </p:nvSpPr>
        <p:spPr>
          <a:xfrm>
            <a:off x="5773398" y="2763069"/>
            <a:ext cx="1602300" cy="8736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54"/>
          <p:cNvSpPr/>
          <p:nvPr/>
        </p:nvSpPr>
        <p:spPr>
          <a:xfrm>
            <a:off x="1766100" y="2763196"/>
            <a:ext cx="1602300" cy="873623"/>
          </a:xfrm>
          <a:prstGeom prst="round2Same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0" name="Google Shape;3180;p54"/>
          <p:cNvSpPr txBox="1">
            <a:spLocks noGrp="1"/>
          </p:cNvSpPr>
          <p:nvPr>
            <p:ph type="subTitle" idx="6"/>
          </p:nvPr>
        </p:nvSpPr>
        <p:spPr>
          <a:xfrm>
            <a:off x="1766100" y="2967766"/>
            <a:ext cx="16023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Hispanic or Latino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23" name="Google Shape;13588;p76">
            <a:extLst>
              <a:ext uri="{FF2B5EF4-FFF2-40B4-BE49-F238E27FC236}">
                <a16:creationId xmlns:a16="http://schemas.microsoft.com/office/drawing/2014/main" id="{2762EE93-7391-4A28-95A7-E9437F92C49B}"/>
              </a:ext>
            </a:extLst>
          </p:cNvPr>
          <p:cNvGrpSpPr/>
          <p:nvPr/>
        </p:nvGrpSpPr>
        <p:grpSpPr>
          <a:xfrm>
            <a:off x="2317562" y="1481140"/>
            <a:ext cx="373736" cy="293055"/>
            <a:chOff x="-41694200" y="2382950"/>
            <a:chExt cx="317425" cy="248900"/>
          </a:xfrm>
          <a:solidFill>
            <a:schemeClr val="bg2"/>
          </a:solidFill>
        </p:grpSpPr>
        <p:sp>
          <p:nvSpPr>
            <p:cNvPr id="24" name="Google Shape;13589;p76">
              <a:extLst>
                <a:ext uri="{FF2B5EF4-FFF2-40B4-BE49-F238E27FC236}">
                  <a16:creationId xmlns:a16="http://schemas.microsoft.com/office/drawing/2014/main" id="{6D0DB16F-3333-47D6-BA21-BA20756EF393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3590;p76">
              <a:extLst>
                <a:ext uri="{FF2B5EF4-FFF2-40B4-BE49-F238E27FC236}">
                  <a16:creationId xmlns:a16="http://schemas.microsoft.com/office/drawing/2014/main" id="{CA324386-DEBB-42F0-8E7F-6BBF9F0D40B1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14211;p78">
            <a:extLst>
              <a:ext uri="{FF2B5EF4-FFF2-40B4-BE49-F238E27FC236}">
                <a16:creationId xmlns:a16="http://schemas.microsoft.com/office/drawing/2014/main" id="{67F82E3E-D183-4CBB-9AFE-EF2EBD991B14}"/>
              </a:ext>
            </a:extLst>
          </p:cNvPr>
          <p:cNvSpPr/>
          <p:nvPr/>
        </p:nvSpPr>
        <p:spPr>
          <a:xfrm>
            <a:off x="4381473" y="1445227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13528;p76">
            <a:extLst>
              <a:ext uri="{FF2B5EF4-FFF2-40B4-BE49-F238E27FC236}">
                <a16:creationId xmlns:a16="http://schemas.microsoft.com/office/drawing/2014/main" id="{3B58C053-FD51-4AC7-B423-B2000434C657}"/>
              </a:ext>
            </a:extLst>
          </p:cNvPr>
          <p:cNvSpPr/>
          <p:nvPr/>
        </p:nvSpPr>
        <p:spPr>
          <a:xfrm>
            <a:off x="6316735" y="1481140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180;p54">
            <a:extLst>
              <a:ext uri="{FF2B5EF4-FFF2-40B4-BE49-F238E27FC236}">
                <a16:creationId xmlns:a16="http://schemas.microsoft.com/office/drawing/2014/main" id="{4849593D-D749-45B4-9C76-3C8CC4B1966B}"/>
              </a:ext>
            </a:extLst>
          </p:cNvPr>
          <p:cNvSpPr txBox="1">
            <a:spLocks/>
          </p:cNvSpPr>
          <p:nvPr/>
        </p:nvSpPr>
        <p:spPr>
          <a:xfrm>
            <a:off x="3780175" y="2985422"/>
            <a:ext cx="1602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dirty="0"/>
              <a:t>Filipino*</a:t>
            </a:r>
          </a:p>
        </p:txBody>
      </p:sp>
      <p:sp>
        <p:nvSpPr>
          <p:cNvPr id="33" name="Google Shape;3180;p54">
            <a:extLst>
              <a:ext uri="{FF2B5EF4-FFF2-40B4-BE49-F238E27FC236}">
                <a16:creationId xmlns:a16="http://schemas.microsoft.com/office/drawing/2014/main" id="{59D523A9-4D86-4145-B966-4DE6D59EF2FC}"/>
              </a:ext>
            </a:extLst>
          </p:cNvPr>
          <p:cNvSpPr txBox="1">
            <a:spLocks/>
          </p:cNvSpPr>
          <p:nvPr/>
        </p:nvSpPr>
        <p:spPr>
          <a:xfrm>
            <a:off x="5773398" y="2940653"/>
            <a:ext cx="1602300" cy="6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r>
              <a:rPr lang="en-US" dirty="0"/>
              <a:t>Hispanic or Latino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5583BEA-AA50-4D57-B07E-5F69EA074080}"/>
              </a:ext>
            </a:extLst>
          </p:cNvPr>
          <p:cNvSpPr txBox="1"/>
          <p:nvPr/>
        </p:nvSpPr>
        <p:spPr>
          <a:xfrm>
            <a:off x="1506071" y="4617486"/>
            <a:ext cx="3603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*N&gt;100</a:t>
            </a:r>
          </a:p>
        </p:txBody>
      </p:sp>
    </p:spTree>
    <p:extLst>
      <p:ext uri="{BB962C8B-B14F-4D97-AF65-F5344CB8AC3E}">
        <p14:creationId xmlns:p14="http://schemas.microsoft.com/office/powerpoint/2010/main" val="3709791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" name="Google Shape;2242;p42"/>
          <p:cNvGraphicFramePr/>
          <p:nvPr>
            <p:extLst>
              <p:ext uri="{D42A27DB-BD31-4B8C-83A1-F6EECF244321}">
                <p14:modId xmlns:p14="http://schemas.microsoft.com/office/powerpoint/2010/main" val="943442119"/>
              </p:ext>
            </p:extLst>
          </p:nvPr>
        </p:nvGraphicFramePr>
        <p:xfrm>
          <a:off x="926442" y="1178361"/>
          <a:ext cx="6995368" cy="3362685"/>
        </p:xfrm>
        <a:graphic>
          <a:graphicData uri="http://schemas.openxmlformats.org/drawingml/2006/table">
            <a:tbl>
              <a:tblPr>
                <a:noFill/>
                <a:tableStyleId>{DC999B9A-0209-47B7-B4F0-E4A2674F173C}</a:tableStyleId>
              </a:tblPr>
              <a:tblGrid>
                <a:gridCol w="601264">
                  <a:extLst>
                    <a:ext uri="{9D8B030D-6E8A-4147-A177-3AD203B41FA5}">
                      <a16:colId xmlns:a16="http://schemas.microsoft.com/office/drawing/2014/main" val="2118369296"/>
                    </a:ext>
                  </a:extLst>
                </a:gridCol>
                <a:gridCol w="1730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317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89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831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Barlow Semi Condensed Medium"/>
                          <a:sym typeface="Barlow Semi Condensed Medium"/>
                        </a:rPr>
                        <a:t>Group</a:t>
                      </a: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Equity Gap</a:t>
                      </a: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3430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Enrolled in Same Community College</a:t>
                      </a: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Black or African American</a:t>
                      </a:r>
                    </a:p>
                  </a:txBody>
                  <a:tcPr marL="91425" marR="91425" marT="91425" marB="91425" anchor="ctr"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-14.3% </a:t>
                      </a:r>
                      <a:r>
                        <a:rPr lang="en-US" sz="1100" b="1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PPG</a:t>
                      </a:r>
                      <a:endParaRPr lang="en-US" b="1"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116847"/>
                  </a:ext>
                </a:extLst>
              </a:tr>
              <a:tr h="45343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Filipino</a:t>
                      </a: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0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-15.8% </a:t>
                      </a:r>
                      <a:r>
                        <a:rPr lang="en-US" sz="1100" b="1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PPG</a:t>
                      </a:r>
                      <a:endParaRPr lang="en-US" b="1"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2061468"/>
                  </a:ext>
                </a:extLst>
              </a:tr>
              <a:tr h="607222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Transferred to a Four-Year Institution 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(2016-2017 baseline)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Hispanic or Latino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0.85 </a:t>
                      </a:r>
                      <a:r>
                        <a:rPr lang="en-US" sz="1100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PI</a:t>
                      </a:r>
                      <a:endParaRPr lang="en-US"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3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Retained from Fall to Spring at Same College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Black or African American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-6.6% </a:t>
                      </a:r>
                      <a:r>
                        <a:rPr lang="en-US" sz="1100" b="1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PPG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3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Completed Transfer-Level Math &amp; English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Asian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-1.7% </a:t>
                      </a:r>
                      <a:r>
                        <a:rPr lang="en-US" sz="1100" b="1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PPG</a:t>
                      </a:r>
                      <a:endParaRPr lang="en-US"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226720"/>
                  </a:ext>
                </a:extLst>
              </a:tr>
              <a:tr h="45343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Attained the Vision Goal Completion</a:t>
                      </a:r>
                      <a:endParaRPr sz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595959"/>
                          </a:solidFill>
                          <a:latin typeface="Barlow Semi Condensed Medium"/>
                          <a:sym typeface="Barlow Semi Condensed Medium"/>
                        </a:rPr>
                        <a:t>Black or African American</a:t>
                      </a: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0.63 </a:t>
                      </a:r>
                      <a:r>
                        <a:rPr lang="en-US" sz="1100" i="1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PI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56051"/>
                  </a:ext>
                </a:extLst>
              </a:tr>
            </a:tbl>
          </a:graphicData>
        </a:graphic>
      </p:graphicFrame>
      <p:sp>
        <p:nvSpPr>
          <p:cNvPr id="2241" name="Google Shape;2241;p42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Which Groups* Exp</a:t>
            </a:r>
            <a:r>
              <a:rPr lang="en-US" sz="2000" dirty="0"/>
              <a:t>e</a:t>
            </a:r>
            <a:r>
              <a:rPr lang="en" sz="2000" dirty="0"/>
              <a:t>rienced the </a:t>
            </a:r>
            <a:r>
              <a:rPr lang="en" sz="2000" dirty="0">
                <a:solidFill>
                  <a:schemeClr val="accent1"/>
                </a:solidFill>
              </a:rPr>
              <a:t>Largest </a:t>
            </a:r>
            <a:r>
              <a:rPr lang="en" sz="2000" dirty="0"/>
              <a:t>Equity Gaps (Baseline Year 2017-2018)**?</a:t>
            </a:r>
            <a:endParaRPr sz="2000" dirty="0"/>
          </a:p>
        </p:txBody>
      </p:sp>
      <p:sp>
        <p:nvSpPr>
          <p:cNvPr id="64" name="Google Shape;13530;p76">
            <a:extLst>
              <a:ext uri="{FF2B5EF4-FFF2-40B4-BE49-F238E27FC236}">
                <a16:creationId xmlns:a16="http://schemas.microsoft.com/office/drawing/2014/main" id="{D1FC4E3F-A7D2-412F-BB79-F5347C1A15EB}"/>
              </a:ext>
            </a:extLst>
          </p:cNvPr>
          <p:cNvSpPr/>
          <p:nvPr/>
        </p:nvSpPr>
        <p:spPr>
          <a:xfrm>
            <a:off x="1079971" y="4178356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3546;p76">
            <a:extLst>
              <a:ext uri="{FF2B5EF4-FFF2-40B4-BE49-F238E27FC236}">
                <a16:creationId xmlns:a16="http://schemas.microsoft.com/office/drawing/2014/main" id="{20C0B048-CE19-4AE7-B1FC-D059F0267BBF}"/>
              </a:ext>
            </a:extLst>
          </p:cNvPr>
          <p:cNvSpPr/>
          <p:nvPr/>
        </p:nvSpPr>
        <p:spPr>
          <a:xfrm>
            <a:off x="1073296" y="2686086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3528;p76">
            <a:extLst>
              <a:ext uri="{FF2B5EF4-FFF2-40B4-BE49-F238E27FC236}">
                <a16:creationId xmlns:a16="http://schemas.microsoft.com/office/drawing/2014/main" id="{9B7166A0-632D-4672-8F24-AED914931208}"/>
              </a:ext>
            </a:extLst>
          </p:cNvPr>
          <p:cNvSpPr/>
          <p:nvPr/>
        </p:nvSpPr>
        <p:spPr>
          <a:xfrm>
            <a:off x="1095502" y="3668309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3588;p76">
            <a:extLst>
              <a:ext uri="{FF2B5EF4-FFF2-40B4-BE49-F238E27FC236}">
                <a16:creationId xmlns:a16="http://schemas.microsoft.com/office/drawing/2014/main" id="{EAA0D3A0-AE9F-4106-AEE4-05F200AC6DF7}"/>
              </a:ext>
            </a:extLst>
          </p:cNvPr>
          <p:cNvGrpSpPr/>
          <p:nvPr/>
        </p:nvGrpSpPr>
        <p:grpSpPr>
          <a:xfrm>
            <a:off x="1095502" y="1980360"/>
            <a:ext cx="373736" cy="293055"/>
            <a:chOff x="-41694200" y="2382950"/>
            <a:chExt cx="317425" cy="248900"/>
          </a:xfrm>
        </p:grpSpPr>
        <p:sp>
          <p:nvSpPr>
            <p:cNvPr id="68" name="Google Shape;13589;p76">
              <a:extLst>
                <a:ext uri="{FF2B5EF4-FFF2-40B4-BE49-F238E27FC236}">
                  <a16:creationId xmlns:a16="http://schemas.microsoft.com/office/drawing/2014/main" id="{D8D2E357-20BE-41B4-8DED-36C6781C0124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590;p76">
              <a:extLst>
                <a:ext uri="{FF2B5EF4-FFF2-40B4-BE49-F238E27FC236}">
                  <a16:creationId xmlns:a16="http://schemas.microsoft.com/office/drawing/2014/main" id="{B44ECA79-2069-4CFF-834F-94CA1EF0BD9E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4211;p78">
            <a:extLst>
              <a:ext uri="{FF2B5EF4-FFF2-40B4-BE49-F238E27FC236}">
                <a16:creationId xmlns:a16="http://schemas.microsoft.com/office/drawing/2014/main" id="{065CB139-75CF-4476-8F9C-F7C6D907175C}"/>
              </a:ext>
            </a:extLst>
          </p:cNvPr>
          <p:cNvSpPr/>
          <p:nvPr/>
        </p:nvSpPr>
        <p:spPr>
          <a:xfrm>
            <a:off x="1084741" y="3230908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8EA2DF-045A-4359-AF45-23EC3EFA4759}"/>
              </a:ext>
            </a:extLst>
          </p:cNvPr>
          <p:cNvSpPr txBox="1"/>
          <p:nvPr/>
        </p:nvSpPr>
        <p:spPr>
          <a:xfrm>
            <a:off x="994694" y="4617486"/>
            <a:ext cx="360300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*Racially minoritized group; **N&gt;100</a:t>
            </a:r>
          </a:p>
        </p:txBody>
      </p:sp>
    </p:spTree>
    <p:extLst>
      <p:ext uri="{BB962C8B-B14F-4D97-AF65-F5344CB8AC3E}">
        <p14:creationId xmlns:p14="http://schemas.microsoft.com/office/powerpoint/2010/main" val="189047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PROGRESS ON METRICS</a:t>
            </a:r>
            <a:endParaRPr sz="28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157" name="Google Shape;2157;p38"/>
          <p:cNvSpPr txBox="1">
            <a:spLocks noGrp="1"/>
          </p:cNvSpPr>
          <p:nvPr>
            <p:ph type="subTitle" idx="1"/>
          </p:nvPr>
        </p:nvSpPr>
        <p:spPr>
          <a:xfrm>
            <a:off x="2855400" y="3035736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Reflect on the last three years: where has your college improved? Which metrics need more attention?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510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46"/>
          <p:cNvSpPr txBox="1">
            <a:spLocks noGrp="1"/>
          </p:cNvSpPr>
          <p:nvPr>
            <p:ph type="title"/>
          </p:nvPr>
        </p:nvSpPr>
        <p:spPr>
          <a:xfrm>
            <a:off x="723750" y="526925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</a:rPr>
              <a:t>Overall Trends</a:t>
            </a:r>
            <a:endParaRPr dirty="0"/>
          </a:p>
        </p:txBody>
      </p:sp>
      <p:sp>
        <p:nvSpPr>
          <p:cNvPr id="2615" name="Google Shape;2615;p46"/>
          <p:cNvSpPr txBox="1"/>
          <p:nvPr/>
        </p:nvSpPr>
        <p:spPr>
          <a:xfrm>
            <a:off x="1500891" y="4133575"/>
            <a:ext cx="3157800" cy="8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% Change from Most Recent Year’s Performance to Baseline Year Performance (2017-2018)*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i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*2016-2017 used for transfer</a:t>
            </a:r>
            <a:endParaRPr sz="1200" i="1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38259E96-8B8C-4DBB-878C-5AC9DC4E76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22323457"/>
              </p:ext>
            </p:extLst>
          </p:nvPr>
        </p:nvGraphicFramePr>
        <p:xfrm>
          <a:off x="391241" y="1170709"/>
          <a:ext cx="5119255" cy="2962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00D5D6A-158A-4649-9CFA-AF322BE1EE41}"/>
              </a:ext>
            </a:extLst>
          </p:cNvPr>
          <p:cNvGrpSpPr/>
          <p:nvPr/>
        </p:nvGrpSpPr>
        <p:grpSpPr>
          <a:xfrm>
            <a:off x="5510496" y="1575955"/>
            <a:ext cx="3480300" cy="2436308"/>
            <a:chOff x="5510496" y="1575955"/>
            <a:chExt cx="3480300" cy="2436308"/>
          </a:xfrm>
        </p:grpSpPr>
        <p:sp>
          <p:nvSpPr>
            <p:cNvPr id="281" name="Google Shape;2627;p47">
              <a:extLst>
                <a:ext uri="{FF2B5EF4-FFF2-40B4-BE49-F238E27FC236}">
                  <a16:creationId xmlns:a16="http://schemas.microsoft.com/office/drawing/2014/main" id="{DDD82D1F-D2D0-4585-AD7F-2837A85E22CA}"/>
                </a:ext>
              </a:extLst>
            </p:cNvPr>
            <p:cNvSpPr/>
            <p:nvPr/>
          </p:nvSpPr>
          <p:spPr>
            <a:xfrm>
              <a:off x="5510496" y="1575955"/>
              <a:ext cx="3480300" cy="2436308"/>
            </a:xfrm>
            <a:prstGeom prst="roundRect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628;p47">
              <a:extLst>
                <a:ext uri="{FF2B5EF4-FFF2-40B4-BE49-F238E27FC236}">
                  <a16:creationId xmlns:a16="http://schemas.microsoft.com/office/drawing/2014/main" id="{B8FC0033-C10F-48A9-A0E1-A14589CA75FE}"/>
                </a:ext>
              </a:extLst>
            </p:cNvPr>
            <p:cNvSpPr/>
            <p:nvPr/>
          </p:nvSpPr>
          <p:spPr>
            <a:xfrm>
              <a:off x="5588646" y="1688041"/>
              <a:ext cx="3324000" cy="2265218"/>
            </a:xfrm>
            <a:prstGeom prst="roundRect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13" name="Google Shape;2613;p46"/>
          <p:cNvSpPr txBox="1"/>
          <p:nvPr/>
        </p:nvSpPr>
        <p:spPr>
          <a:xfrm>
            <a:off x="5743992" y="1796132"/>
            <a:ext cx="31548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bg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Santa Ana College: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Improved on 3 of 5 metrics</a:t>
            </a:r>
          </a:p>
          <a:p>
            <a:pPr marL="285750" lvl="0" indent="-285750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400" dirty="0">
                <a:solidFill>
                  <a:schemeClr val="bg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Met or exceeded goal on 0 of 5 metrics</a:t>
            </a:r>
            <a:endParaRPr sz="2400" dirty="0">
              <a:solidFill>
                <a:schemeClr val="bg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</p:spTree>
    <p:extLst>
      <p:ext uri="{BB962C8B-B14F-4D97-AF65-F5344CB8AC3E}">
        <p14:creationId xmlns:p14="http://schemas.microsoft.com/office/powerpoint/2010/main" val="22451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A0D7A1D-0A8C-4CC2-8D7A-00F38788C0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0813738"/>
              </p:ext>
            </p:extLst>
          </p:nvPr>
        </p:nvGraphicFramePr>
        <p:xfrm>
          <a:off x="1059151" y="1704075"/>
          <a:ext cx="6366164" cy="25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723750" y="33832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Equity Trends Over Last Three Years (1/3)</a:t>
            </a:r>
            <a:endParaRPr sz="2400" dirty="0"/>
          </a:p>
        </p:txBody>
      </p:sp>
      <p:sp>
        <p:nvSpPr>
          <p:cNvPr id="2642" name="Google Shape;2642;p48"/>
          <p:cNvSpPr txBox="1"/>
          <p:nvPr/>
        </p:nvSpPr>
        <p:spPr>
          <a:xfrm>
            <a:off x="595743" y="961180"/>
            <a:ext cx="7142019" cy="6577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Black or African American </a:t>
            </a:r>
            <a:r>
              <a:rPr lang="en" sz="1800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experienced one of the largest equity gaps for three of the five metrics in the baseline year</a:t>
            </a:r>
            <a:endParaRPr sz="1800" dirty="0">
              <a:solidFill>
                <a:schemeClr val="accent5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9" name="Google Shape;2642;p48">
            <a:extLst>
              <a:ext uri="{FF2B5EF4-FFF2-40B4-BE49-F238E27FC236}">
                <a16:creationId xmlns:a16="http://schemas.microsoft.com/office/drawing/2014/main" id="{2B769D10-5F24-4795-B5B8-31DD993EE78D}"/>
              </a:ext>
            </a:extLst>
          </p:cNvPr>
          <p:cNvSpPr txBox="1"/>
          <p:nvPr/>
        </p:nvSpPr>
        <p:spPr>
          <a:xfrm>
            <a:off x="533399" y="4381598"/>
            <a:ext cx="7973292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Santa Ana College </a:t>
            </a:r>
            <a:r>
              <a:rPr lang="en" sz="1800" b="1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reduced gaps </a:t>
            </a: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produced for </a:t>
            </a:r>
            <a:r>
              <a:rPr lang="en" sz="1800" b="1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Black/African American </a:t>
            </a: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on one of the three metrics…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3" name="Google Shape;13530;p76">
            <a:extLst>
              <a:ext uri="{FF2B5EF4-FFF2-40B4-BE49-F238E27FC236}">
                <a16:creationId xmlns:a16="http://schemas.microsoft.com/office/drawing/2014/main" id="{657726C0-13DE-46F5-A905-A291C6539870}"/>
              </a:ext>
            </a:extLst>
          </p:cNvPr>
          <p:cNvSpPr/>
          <p:nvPr/>
        </p:nvSpPr>
        <p:spPr>
          <a:xfrm>
            <a:off x="4054423" y="3673733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301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723750" y="33832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Equity Trends Over Last Three Years (2/3)</a:t>
            </a:r>
            <a:endParaRPr sz="2400" dirty="0"/>
          </a:p>
        </p:txBody>
      </p:sp>
      <p:sp>
        <p:nvSpPr>
          <p:cNvPr id="9" name="Google Shape;2642;p48">
            <a:extLst>
              <a:ext uri="{FF2B5EF4-FFF2-40B4-BE49-F238E27FC236}">
                <a16:creationId xmlns:a16="http://schemas.microsoft.com/office/drawing/2014/main" id="{2B769D10-5F24-4795-B5B8-31DD993EE78D}"/>
              </a:ext>
            </a:extLst>
          </p:cNvPr>
          <p:cNvSpPr txBox="1"/>
          <p:nvPr/>
        </p:nvSpPr>
        <p:spPr>
          <a:xfrm>
            <a:off x="443341" y="1197685"/>
            <a:ext cx="7142019" cy="32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… but widened equity gaps for </a:t>
            </a:r>
            <a:r>
              <a:rPr lang="en" sz="1800" b="1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Black or African American </a:t>
            </a:r>
            <a:r>
              <a:rPr lang="en" sz="1800" dirty="0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on the other two metrics</a:t>
            </a:r>
            <a:endParaRPr sz="1800" dirty="0">
              <a:solidFill>
                <a:schemeClr val="accen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B4F5B42-C6EF-4DE6-AAB9-93C2BE6679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92719606"/>
              </p:ext>
            </p:extLst>
          </p:nvPr>
        </p:nvGraphicFramePr>
        <p:xfrm>
          <a:off x="1146556" y="1743243"/>
          <a:ext cx="6366164" cy="251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Google Shape;14211;p78">
            <a:extLst>
              <a:ext uri="{FF2B5EF4-FFF2-40B4-BE49-F238E27FC236}">
                <a16:creationId xmlns:a16="http://schemas.microsoft.com/office/drawing/2014/main" id="{9E5883CF-1EDB-4C02-B970-291F14711373}"/>
              </a:ext>
            </a:extLst>
          </p:cNvPr>
          <p:cNvSpPr/>
          <p:nvPr/>
        </p:nvSpPr>
        <p:spPr>
          <a:xfrm>
            <a:off x="2276177" y="3945815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" name="Google Shape;13588;p76">
            <a:extLst>
              <a:ext uri="{FF2B5EF4-FFF2-40B4-BE49-F238E27FC236}">
                <a16:creationId xmlns:a16="http://schemas.microsoft.com/office/drawing/2014/main" id="{137D15E8-1F81-4C7F-9F09-0A24CC4846A6}"/>
              </a:ext>
            </a:extLst>
          </p:cNvPr>
          <p:cNvGrpSpPr/>
          <p:nvPr/>
        </p:nvGrpSpPr>
        <p:grpSpPr>
          <a:xfrm>
            <a:off x="4698931" y="4007318"/>
            <a:ext cx="373736" cy="293055"/>
            <a:chOff x="-41694200" y="2382950"/>
            <a:chExt cx="317425" cy="248900"/>
          </a:xfrm>
        </p:grpSpPr>
        <p:sp>
          <p:nvSpPr>
            <p:cNvPr id="11" name="Google Shape;13589;p76">
              <a:extLst>
                <a:ext uri="{FF2B5EF4-FFF2-40B4-BE49-F238E27FC236}">
                  <a16:creationId xmlns:a16="http://schemas.microsoft.com/office/drawing/2014/main" id="{F311C536-AC09-445D-B1F2-DEFDACB84C2F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590;p76">
              <a:extLst>
                <a:ext uri="{FF2B5EF4-FFF2-40B4-BE49-F238E27FC236}">
                  <a16:creationId xmlns:a16="http://schemas.microsoft.com/office/drawing/2014/main" id="{8A3E2979-9522-417A-A054-2FF7AC83B1D0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4109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6" name="Google Shape;2106;p37"/>
          <p:cNvGrpSpPr/>
          <p:nvPr/>
        </p:nvGrpSpPr>
        <p:grpSpPr>
          <a:xfrm>
            <a:off x="731647" y="308421"/>
            <a:ext cx="635100" cy="734640"/>
            <a:chOff x="731647" y="573573"/>
            <a:chExt cx="635100" cy="734640"/>
          </a:xfrm>
        </p:grpSpPr>
        <p:grpSp>
          <p:nvGrpSpPr>
            <p:cNvPr id="2107" name="Google Shape;2107;p37"/>
            <p:cNvGrpSpPr/>
            <p:nvPr/>
          </p:nvGrpSpPr>
          <p:grpSpPr>
            <a:xfrm>
              <a:off x="731647" y="573573"/>
              <a:ext cx="635100" cy="635100"/>
              <a:chOff x="917231" y="750460"/>
              <a:chExt cx="635100" cy="635100"/>
            </a:xfrm>
          </p:grpSpPr>
          <p:sp>
            <p:nvSpPr>
              <p:cNvPr id="2108" name="Google Shape;2108;p37"/>
              <p:cNvSpPr/>
              <p:nvPr/>
            </p:nvSpPr>
            <p:spPr>
              <a:xfrm>
                <a:off x="917231" y="750460"/>
                <a:ext cx="635100" cy="635100"/>
              </a:xfrm>
              <a:prstGeom prst="ellipse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7"/>
              <p:cNvSpPr/>
              <p:nvPr/>
            </p:nvSpPr>
            <p:spPr>
              <a:xfrm>
                <a:off x="1001943" y="835185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0" name="Google Shape;2110;p37"/>
            <p:cNvGrpSpPr/>
            <p:nvPr/>
          </p:nvGrpSpPr>
          <p:grpSpPr>
            <a:xfrm>
              <a:off x="961679" y="1281213"/>
              <a:ext cx="175013" cy="27000"/>
              <a:chOff x="5662375" y="212375"/>
              <a:chExt cx="175013" cy="27000"/>
            </a:xfrm>
          </p:grpSpPr>
          <p:sp>
            <p:nvSpPr>
              <p:cNvPr id="2111" name="Google Shape;2111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2" name="Google Shape;2112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13" name="Google Shape;2113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14" name="Google Shape;2114;p37"/>
          <p:cNvGrpSpPr/>
          <p:nvPr/>
        </p:nvGrpSpPr>
        <p:grpSpPr>
          <a:xfrm>
            <a:off x="731647" y="1304337"/>
            <a:ext cx="635100" cy="733490"/>
            <a:chOff x="731647" y="1650460"/>
            <a:chExt cx="635100" cy="733490"/>
          </a:xfrm>
        </p:grpSpPr>
        <p:grpSp>
          <p:nvGrpSpPr>
            <p:cNvPr id="2115" name="Google Shape;2115;p37"/>
            <p:cNvGrpSpPr/>
            <p:nvPr/>
          </p:nvGrpSpPr>
          <p:grpSpPr>
            <a:xfrm>
              <a:off x="731647" y="1650460"/>
              <a:ext cx="635100" cy="635100"/>
              <a:chOff x="917231" y="1827973"/>
              <a:chExt cx="635100" cy="635100"/>
            </a:xfrm>
          </p:grpSpPr>
          <p:sp>
            <p:nvSpPr>
              <p:cNvPr id="2116" name="Google Shape;2116;p37"/>
              <p:cNvSpPr/>
              <p:nvPr/>
            </p:nvSpPr>
            <p:spPr>
              <a:xfrm>
                <a:off x="917231" y="1827973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7"/>
              <p:cNvSpPr/>
              <p:nvPr/>
            </p:nvSpPr>
            <p:spPr>
              <a:xfrm>
                <a:off x="1001931" y="1912710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8" name="Google Shape;2118;p37"/>
            <p:cNvGrpSpPr/>
            <p:nvPr/>
          </p:nvGrpSpPr>
          <p:grpSpPr>
            <a:xfrm>
              <a:off x="961679" y="2356951"/>
              <a:ext cx="175013" cy="27000"/>
              <a:chOff x="5662375" y="212375"/>
              <a:chExt cx="175013" cy="27000"/>
            </a:xfrm>
          </p:grpSpPr>
          <p:sp>
            <p:nvSpPr>
              <p:cNvPr id="2119" name="Google Shape;2119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0" name="Google Shape;2120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1" name="Google Shape;2121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22" name="Google Shape;2122;p37"/>
          <p:cNvGrpSpPr/>
          <p:nvPr/>
        </p:nvGrpSpPr>
        <p:grpSpPr>
          <a:xfrm>
            <a:off x="731647" y="2215449"/>
            <a:ext cx="635100" cy="734984"/>
            <a:chOff x="731647" y="2728277"/>
            <a:chExt cx="635100" cy="734984"/>
          </a:xfrm>
        </p:grpSpPr>
        <p:grpSp>
          <p:nvGrpSpPr>
            <p:cNvPr id="2123" name="Google Shape;2123;p37"/>
            <p:cNvGrpSpPr/>
            <p:nvPr/>
          </p:nvGrpSpPr>
          <p:grpSpPr>
            <a:xfrm>
              <a:off x="731647" y="2728277"/>
              <a:ext cx="635100" cy="635100"/>
              <a:chOff x="917231" y="2905502"/>
              <a:chExt cx="635100" cy="635100"/>
            </a:xfrm>
          </p:grpSpPr>
          <p:sp>
            <p:nvSpPr>
              <p:cNvPr id="2124" name="Google Shape;2124;p37"/>
              <p:cNvSpPr/>
              <p:nvPr/>
            </p:nvSpPr>
            <p:spPr>
              <a:xfrm>
                <a:off x="917231" y="2905502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7"/>
              <p:cNvSpPr/>
              <p:nvPr/>
            </p:nvSpPr>
            <p:spPr>
              <a:xfrm>
                <a:off x="1001931" y="2990252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26" name="Google Shape;2126;p37"/>
            <p:cNvGrpSpPr/>
            <p:nvPr/>
          </p:nvGrpSpPr>
          <p:grpSpPr>
            <a:xfrm>
              <a:off x="961679" y="3436260"/>
              <a:ext cx="175013" cy="27000"/>
              <a:chOff x="5662375" y="212375"/>
              <a:chExt cx="175013" cy="27000"/>
            </a:xfrm>
          </p:grpSpPr>
          <p:sp>
            <p:nvSpPr>
              <p:cNvPr id="2127" name="Google Shape;2127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8" name="Google Shape;2128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29" name="Google Shape;2129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grpSp>
        <p:nvGrpSpPr>
          <p:cNvPr id="2130" name="Google Shape;2130;p37"/>
          <p:cNvGrpSpPr/>
          <p:nvPr/>
        </p:nvGrpSpPr>
        <p:grpSpPr>
          <a:xfrm>
            <a:off x="731647" y="3211300"/>
            <a:ext cx="635100" cy="734704"/>
            <a:chOff x="731647" y="3806675"/>
            <a:chExt cx="635100" cy="734704"/>
          </a:xfrm>
        </p:grpSpPr>
        <p:grpSp>
          <p:nvGrpSpPr>
            <p:cNvPr id="2131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2132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3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34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2135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6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2137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2138" name="Google Shape;2138;p37"/>
          <p:cNvSpPr txBox="1">
            <a:spLocks noGrp="1"/>
          </p:cNvSpPr>
          <p:nvPr>
            <p:ph type="title"/>
          </p:nvPr>
        </p:nvSpPr>
        <p:spPr>
          <a:xfrm>
            <a:off x="5907024" y="356616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subTitle" idx="2"/>
          </p:nvPr>
        </p:nvSpPr>
        <p:spPr>
          <a:xfrm>
            <a:off x="1664208" y="448080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Overall goals set for metrics in last Student Equity Plan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1664208" y="164616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2019-2022 SEA Goals</a:t>
            </a:r>
            <a:endParaRPr dirty="0"/>
          </a:p>
        </p:txBody>
      </p:sp>
      <p:sp>
        <p:nvSpPr>
          <p:cNvPr id="2141" name="Google Shape;2141;p37"/>
          <p:cNvSpPr txBox="1">
            <a:spLocks noGrp="1"/>
          </p:cNvSpPr>
          <p:nvPr>
            <p:ph type="subTitle" idx="3"/>
          </p:nvPr>
        </p:nvSpPr>
        <p:spPr>
          <a:xfrm>
            <a:off x="1664208" y="1162637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Calculating Equity Gaps</a:t>
            </a:r>
            <a:endParaRPr dirty="0"/>
          </a:p>
        </p:txBody>
      </p:sp>
      <p:sp>
        <p:nvSpPr>
          <p:cNvPr id="2142" name="Google Shape;2142;p37"/>
          <p:cNvSpPr txBox="1">
            <a:spLocks noGrp="1"/>
          </p:cNvSpPr>
          <p:nvPr>
            <p:ph type="subTitle" idx="4"/>
          </p:nvPr>
        </p:nvSpPr>
        <p:spPr>
          <a:xfrm>
            <a:off x="1664208" y="1446101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Review of how gaps are determined</a:t>
            </a:r>
            <a:endParaRPr dirty="0"/>
          </a:p>
        </p:txBody>
      </p:sp>
      <p:sp>
        <p:nvSpPr>
          <p:cNvPr id="2143" name="Google Shape;2143;p37"/>
          <p:cNvSpPr txBox="1">
            <a:spLocks noGrp="1"/>
          </p:cNvSpPr>
          <p:nvPr>
            <p:ph type="subTitle" idx="5"/>
          </p:nvPr>
        </p:nvSpPr>
        <p:spPr>
          <a:xfrm>
            <a:off x="1664208" y="2074924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Racially Minoritized Groups</a:t>
            </a:r>
            <a:endParaRPr dirty="0"/>
          </a:p>
        </p:txBody>
      </p:sp>
      <p:sp>
        <p:nvSpPr>
          <p:cNvPr id="2144" name="Google Shape;2144;p37"/>
          <p:cNvSpPr txBox="1">
            <a:spLocks noGrp="1"/>
          </p:cNvSpPr>
          <p:nvPr>
            <p:ph type="subTitle" idx="6"/>
          </p:nvPr>
        </p:nvSpPr>
        <p:spPr>
          <a:xfrm>
            <a:off x="1664208" y="2358388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Identification of racial/ethnic groups who experienced gaps in 2019-2022</a:t>
            </a:r>
            <a:endParaRPr dirty="0"/>
          </a:p>
        </p:txBody>
      </p:sp>
      <p:sp>
        <p:nvSpPr>
          <p:cNvPr id="2145" name="Google Shape;2145;p37"/>
          <p:cNvSpPr txBox="1">
            <a:spLocks noGrp="1"/>
          </p:cNvSpPr>
          <p:nvPr>
            <p:ph type="subTitle" idx="7"/>
          </p:nvPr>
        </p:nvSpPr>
        <p:spPr>
          <a:xfrm>
            <a:off x="1664208" y="3161866"/>
            <a:ext cx="2615100" cy="3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/>
                </a:solidFill>
              </a:rPr>
              <a:t>Progress on Metrics</a:t>
            </a:r>
            <a:endParaRPr dirty="0"/>
          </a:p>
        </p:txBody>
      </p:sp>
      <p:sp>
        <p:nvSpPr>
          <p:cNvPr id="2146" name="Google Shape;2146;p37"/>
          <p:cNvSpPr txBox="1">
            <a:spLocks noGrp="1"/>
          </p:cNvSpPr>
          <p:nvPr>
            <p:ph type="subTitle" idx="8"/>
          </p:nvPr>
        </p:nvSpPr>
        <p:spPr>
          <a:xfrm>
            <a:off x="1657315" y="3455688"/>
            <a:ext cx="26151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Trend data for last three years</a:t>
            </a:r>
            <a:endParaRPr dirty="0"/>
          </a:p>
        </p:txBody>
      </p:sp>
      <p:sp>
        <p:nvSpPr>
          <p:cNvPr id="2147" name="Google Shape;2147;p37"/>
          <p:cNvSpPr txBox="1">
            <a:spLocks noGrp="1"/>
          </p:cNvSpPr>
          <p:nvPr>
            <p:ph type="title" idx="9"/>
          </p:nvPr>
        </p:nvSpPr>
        <p:spPr>
          <a:xfrm>
            <a:off x="813816" y="457224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48" name="Google Shape;2148;p37"/>
          <p:cNvSpPr txBox="1">
            <a:spLocks noGrp="1"/>
          </p:cNvSpPr>
          <p:nvPr>
            <p:ph type="title" idx="13"/>
          </p:nvPr>
        </p:nvSpPr>
        <p:spPr>
          <a:xfrm>
            <a:off x="813816" y="1455245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149" name="Google Shape;2149;p37"/>
          <p:cNvSpPr txBox="1">
            <a:spLocks noGrp="1"/>
          </p:cNvSpPr>
          <p:nvPr>
            <p:ph type="title" idx="14"/>
          </p:nvPr>
        </p:nvSpPr>
        <p:spPr>
          <a:xfrm>
            <a:off x="813816" y="2367532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50" name="Google Shape;2150;p37"/>
          <p:cNvSpPr txBox="1">
            <a:spLocks noGrp="1"/>
          </p:cNvSpPr>
          <p:nvPr>
            <p:ph type="title" idx="15"/>
          </p:nvPr>
        </p:nvSpPr>
        <p:spPr>
          <a:xfrm>
            <a:off x="813816" y="3363977"/>
            <a:ext cx="457200" cy="347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91617387-F0D2-423F-BF51-8A3DA1F7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9308" y="658298"/>
            <a:ext cx="4803809" cy="4803809"/>
          </a:xfrm>
          <a:prstGeom prst="rect">
            <a:avLst/>
          </a:prstGeom>
        </p:spPr>
      </p:pic>
      <p:grpSp>
        <p:nvGrpSpPr>
          <p:cNvPr id="58" name="Google Shape;2130;p37"/>
          <p:cNvGrpSpPr/>
          <p:nvPr/>
        </p:nvGrpSpPr>
        <p:grpSpPr>
          <a:xfrm>
            <a:off x="741157" y="4073384"/>
            <a:ext cx="635100" cy="734704"/>
            <a:chOff x="731647" y="3806675"/>
            <a:chExt cx="635100" cy="734704"/>
          </a:xfrm>
        </p:grpSpPr>
        <p:grpSp>
          <p:nvGrpSpPr>
            <p:cNvPr id="59" name="Google Shape;2131;p37"/>
            <p:cNvGrpSpPr/>
            <p:nvPr/>
          </p:nvGrpSpPr>
          <p:grpSpPr>
            <a:xfrm>
              <a:off x="731647" y="3806675"/>
              <a:ext cx="635100" cy="635100"/>
              <a:chOff x="917231" y="3983097"/>
              <a:chExt cx="635100" cy="635100"/>
            </a:xfrm>
          </p:grpSpPr>
          <p:sp>
            <p:nvSpPr>
              <p:cNvPr id="64" name="Google Shape;2132;p37"/>
              <p:cNvSpPr/>
              <p:nvPr/>
            </p:nvSpPr>
            <p:spPr>
              <a:xfrm>
                <a:off x="917231" y="3983097"/>
                <a:ext cx="635100" cy="63510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2133;p37"/>
              <p:cNvSpPr/>
              <p:nvPr/>
            </p:nvSpPr>
            <p:spPr>
              <a:xfrm>
                <a:off x="1001931" y="4067797"/>
                <a:ext cx="465600" cy="465600"/>
              </a:xfrm>
              <a:prstGeom prst="ellipse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0" name="Google Shape;2134;p37"/>
            <p:cNvGrpSpPr/>
            <p:nvPr/>
          </p:nvGrpSpPr>
          <p:grpSpPr>
            <a:xfrm>
              <a:off x="961679" y="4514379"/>
              <a:ext cx="175013" cy="27000"/>
              <a:chOff x="5662375" y="212375"/>
              <a:chExt cx="175013" cy="27000"/>
            </a:xfrm>
          </p:grpSpPr>
          <p:sp>
            <p:nvSpPr>
              <p:cNvPr id="61" name="Google Shape;2135;p37"/>
              <p:cNvSpPr/>
              <p:nvPr/>
            </p:nvSpPr>
            <p:spPr>
              <a:xfrm>
                <a:off x="5662375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62" name="Google Shape;2136;p37"/>
              <p:cNvSpPr/>
              <p:nvPr/>
            </p:nvSpPr>
            <p:spPr>
              <a:xfrm>
                <a:off x="5736381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  <p:sp>
            <p:nvSpPr>
              <p:cNvPr id="63" name="Google Shape;2137;p37"/>
              <p:cNvSpPr/>
              <p:nvPr/>
            </p:nvSpPr>
            <p:spPr>
              <a:xfrm>
                <a:off x="5810388" y="212375"/>
                <a:ext cx="27000" cy="270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595959"/>
                  </a:solidFill>
                </a:endParaRPr>
              </a:p>
            </p:txBody>
          </p:sp>
        </p:grpSp>
      </p:grpSp>
      <p:sp>
        <p:nvSpPr>
          <p:cNvPr id="66" name="Google Shape;2145;p37"/>
          <p:cNvSpPr txBox="1">
            <a:spLocks/>
          </p:cNvSpPr>
          <p:nvPr/>
        </p:nvSpPr>
        <p:spPr>
          <a:xfrm>
            <a:off x="1673718" y="4019187"/>
            <a:ext cx="2615100" cy="3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>
                <a:solidFill>
                  <a:schemeClr val="accen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defRPr>
            </a:lvl9pPr>
          </a:lstStyle>
          <a:p>
            <a:pPr>
              <a:lnSpc>
                <a:spcPct val="115000"/>
              </a:lnSpc>
            </a:pPr>
            <a:r>
              <a:rPr lang="en-US" dirty="0" smtClean="0"/>
              <a:t>Goal Setting</a:t>
            </a:r>
            <a:endParaRPr lang="en-US" dirty="0"/>
          </a:p>
        </p:txBody>
      </p:sp>
      <p:sp>
        <p:nvSpPr>
          <p:cNvPr id="67" name="Google Shape;2146;p37"/>
          <p:cNvSpPr txBox="1">
            <a:spLocks/>
          </p:cNvSpPr>
          <p:nvPr/>
        </p:nvSpPr>
        <p:spPr>
          <a:xfrm>
            <a:off x="1673718" y="4288362"/>
            <a:ext cx="2615100" cy="5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dirty="0" smtClean="0"/>
              <a:t>Before and after</a:t>
            </a:r>
            <a:endParaRPr lang="en-US" dirty="0"/>
          </a:p>
        </p:txBody>
      </p:sp>
      <p:sp>
        <p:nvSpPr>
          <p:cNvPr id="68" name="Google Shape;2150;p37"/>
          <p:cNvSpPr txBox="1">
            <a:spLocks/>
          </p:cNvSpPr>
          <p:nvPr/>
        </p:nvSpPr>
        <p:spPr>
          <a:xfrm>
            <a:off x="823326" y="4226061"/>
            <a:ext cx="457200" cy="34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Fjalla One"/>
              <a:buNone/>
              <a:defRPr sz="2000" b="0" i="0" u="none" strike="noStrike" cap="none">
                <a:solidFill>
                  <a:schemeClr val="lt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r>
              <a:rPr lang="en" dirty="0" smtClean="0"/>
              <a:t>05</a:t>
            </a:r>
            <a:endParaRPr lang="e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251CD346-F2C4-426B-939B-087750CF3D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1173196"/>
              </p:ext>
            </p:extLst>
          </p:nvPr>
        </p:nvGraphicFramePr>
        <p:xfrm>
          <a:off x="3109767" y="961180"/>
          <a:ext cx="5058946" cy="19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640" name="Google Shape;2640;p48"/>
          <p:cNvSpPr txBox="1">
            <a:spLocks noGrp="1"/>
          </p:cNvSpPr>
          <p:nvPr>
            <p:ph type="title"/>
          </p:nvPr>
        </p:nvSpPr>
        <p:spPr>
          <a:xfrm>
            <a:off x="723750" y="338323"/>
            <a:ext cx="7696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Equity Trends Over Last Three Years (3/3)</a:t>
            </a:r>
            <a:endParaRPr sz="2400" dirty="0"/>
          </a:p>
        </p:txBody>
      </p:sp>
      <p:sp>
        <p:nvSpPr>
          <p:cNvPr id="9" name="Google Shape;2642;p48">
            <a:extLst>
              <a:ext uri="{FF2B5EF4-FFF2-40B4-BE49-F238E27FC236}">
                <a16:creationId xmlns:a16="http://schemas.microsoft.com/office/drawing/2014/main" id="{2B769D10-5F24-4795-B5B8-31DD993EE78D}"/>
              </a:ext>
            </a:extLst>
          </p:cNvPr>
          <p:cNvSpPr txBox="1"/>
          <p:nvPr/>
        </p:nvSpPr>
        <p:spPr>
          <a:xfrm>
            <a:off x="199111" y="1397053"/>
            <a:ext cx="2790120" cy="936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SAC slightly </a:t>
            </a:r>
            <a:r>
              <a:rPr lang="en" sz="1800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reduced gaps </a:t>
            </a: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for </a:t>
            </a:r>
            <a:r>
              <a:rPr lang="en" sz="1800" b="1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Filipino</a:t>
            </a:r>
            <a:r>
              <a:rPr lang="en" sz="1800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on the enroll metric</a:t>
            </a:r>
            <a:endParaRPr sz="1800" b="1" dirty="0">
              <a:solidFill>
                <a:schemeClr val="bg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12" name="Google Shape;13546;p76">
            <a:extLst>
              <a:ext uri="{FF2B5EF4-FFF2-40B4-BE49-F238E27FC236}">
                <a16:creationId xmlns:a16="http://schemas.microsoft.com/office/drawing/2014/main" id="{5953C420-58FB-4E44-8F9A-8F6E81FEE1F2}"/>
              </a:ext>
            </a:extLst>
          </p:cNvPr>
          <p:cNvSpPr/>
          <p:nvPr/>
        </p:nvSpPr>
        <p:spPr>
          <a:xfrm>
            <a:off x="3487346" y="4379815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2642;p48">
            <a:extLst>
              <a:ext uri="{FF2B5EF4-FFF2-40B4-BE49-F238E27FC236}">
                <a16:creationId xmlns:a16="http://schemas.microsoft.com/office/drawing/2014/main" id="{2B2DF3B4-FF4B-4D94-A3AF-AAA9997AEB76}"/>
              </a:ext>
            </a:extLst>
          </p:cNvPr>
          <p:cNvSpPr txBox="1"/>
          <p:nvPr/>
        </p:nvSpPr>
        <p:spPr>
          <a:xfrm>
            <a:off x="200021" y="2711416"/>
            <a:ext cx="2788300" cy="936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SAC slightly </a:t>
            </a:r>
            <a:r>
              <a:rPr lang="en-US" sz="1800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reduced gaps </a:t>
            </a:r>
            <a:r>
              <a:rPr lang="en-US" sz="1800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for </a:t>
            </a:r>
            <a:r>
              <a:rPr lang="en-US" sz="1800" b="1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Asian</a:t>
            </a:r>
            <a:r>
              <a:rPr lang="en-US" sz="1800" u="sng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-US" sz="1800" dirty="0">
                <a:solidFill>
                  <a:schemeClr val="accent5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on the English/math metric</a:t>
            </a:r>
            <a:endParaRPr lang="en-US" sz="1800" b="1" dirty="0">
              <a:solidFill>
                <a:schemeClr val="accent5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pSp>
        <p:nvGrpSpPr>
          <p:cNvPr id="14" name="Google Shape;13588;p76">
            <a:extLst>
              <a:ext uri="{FF2B5EF4-FFF2-40B4-BE49-F238E27FC236}">
                <a16:creationId xmlns:a16="http://schemas.microsoft.com/office/drawing/2014/main" id="{79CB3898-6D14-442F-BB96-E60462E0427E}"/>
              </a:ext>
            </a:extLst>
          </p:cNvPr>
          <p:cNvGrpSpPr/>
          <p:nvPr/>
        </p:nvGrpSpPr>
        <p:grpSpPr>
          <a:xfrm>
            <a:off x="3109767" y="2002660"/>
            <a:ext cx="373736" cy="293055"/>
            <a:chOff x="-41694200" y="2382950"/>
            <a:chExt cx="317425" cy="248900"/>
          </a:xfrm>
        </p:grpSpPr>
        <p:sp>
          <p:nvSpPr>
            <p:cNvPr id="15" name="Google Shape;13589;p76">
              <a:extLst>
                <a:ext uri="{FF2B5EF4-FFF2-40B4-BE49-F238E27FC236}">
                  <a16:creationId xmlns:a16="http://schemas.microsoft.com/office/drawing/2014/main" id="{AF0C9872-5D88-434A-B492-39FC9879DBF2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3590;p76">
              <a:extLst>
                <a:ext uri="{FF2B5EF4-FFF2-40B4-BE49-F238E27FC236}">
                  <a16:creationId xmlns:a16="http://schemas.microsoft.com/office/drawing/2014/main" id="{A69EBD5E-D1D1-44BF-AD98-6B0D48F804C2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251207E0-8EBE-42AC-9065-D92B59A811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50441098"/>
              </p:ext>
            </p:extLst>
          </p:nvPr>
        </p:nvGraphicFramePr>
        <p:xfrm>
          <a:off x="3236455" y="2199345"/>
          <a:ext cx="5058946" cy="19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Google Shape;13528;p76">
            <a:extLst>
              <a:ext uri="{FF2B5EF4-FFF2-40B4-BE49-F238E27FC236}">
                <a16:creationId xmlns:a16="http://schemas.microsoft.com/office/drawing/2014/main" id="{41D1F073-CDC8-4283-A721-8155710AE5F4}"/>
              </a:ext>
            </a:extLst>
          </p:cNvPr>
          <p:cNvSpPr/>
          <p:nvPr/>
        </p:nvSpPr>
        <p:spPr>
          <a:xfrm>
            <a:off x="3430641" y="3244134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2642;p48">
            <a:extLst>
              <a:ext uri="{FF2B5EF4-FFF2-40B4-BE49-F238E27FC236}">
                <a16:creationId xmlns:a16="http://schemas.microsoft.com/office/drawing/2014/main" id="{33986F83-43B0-4B44-820D-8C9FEE34E9BE}"/>
              </a:ext>
            </a:extLst>
          </p:cNvPr>
          <p:cNvSpPr txBox="1"/>
          <p:nvPr/>
        </p:nvSpPr>
        <p:spPr>
          <a:xfrm>
            <a:off x="199111" y="3949753"/>
            <a:ext cx="2790120" cy="93608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Equity gap for </a:t>
            </a:r>
            <a:r>
              <a:rPr lang="en" sz="1800" b="1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Hispanic or Latino</a:t>
            </a:r>
            <a:r>
              <a:rPr lang="en" sz="1800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</a:t>
            </a: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students </a:t>
            </a:r>
            <a:r>
              <a:rPr lang="en" sz="1800" u="sng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stayed the same</a:t>
            </a:r>
            <a:r>
              <a:rPr lang="en" sz="1800" dirty="0">
                <a:solidFill>
                  <a:schemeClr val="bg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 for the transfer metric</a:t>
            </a:r>
            <a:endParaRPr sz="1800" b="1" dirty="0">
              <a:solidFill>
                <a:schemeClr val="bg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5E0D29D8-D3E7-4246-8934-C789802BA6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69020794"/>
              </p:ext>
            </p:extLst>
          </p:nvPr>
        </p:nvGraphicFramePr>
        <p:xfrm>
          <a:off x="3483679" y="3320606"/>
          <a:ext cx="5058946" cy="1960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835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GOAL SETTING</a:t>
            </a:r>
            <a:endParaRPr sz="28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157" name="Google Shape;2157;p38"/>
          <p:cNvSpPr txBox="1">
            <a:spLocks noGrp="1"/>
          </p:cNvSpPr>
          <p:nvPr>
            <p:ph type="subTitle" idx="1"/>
          </p:nvPr>
        </p:nvSpPr>
        <p:spPr>
          <a:xfrm>
            <a:off x="2855400" y="3035736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Barlow Semi Condensed"/>
                <a:ea typeface="Barlow Semi Condensed"/>
                <a:cs typeface="Barlow Semi Condensed"/>
                <a:sym typeface="Barlow Semi Condensed"/>
              </a:rPr>
              <a:t>BEFORE and AFTER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417253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TRAVEL TO 2016-17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4790262"/>
              </p:ext>
            </p:extLst>
          </p:nvPr>
        </p:nvGraphicFramePr>
        <p:xfrm>
          <a:off x="1461275" y="2007488"/>
          <a:ext cx="5849508" cy="1545908"/>
        </p:xfrm>
        <a:graphic>
          <a:graphicData uri="http://schemas.openxmlformats.org/drawingml/2006/table">
            <a:tbl>
              <a:tblPr/>
              <a:tblGrid>
                <a:gridCol w="1519658">
                  <a:extLst>
                    <a:ext uri="{9D8B030D-6E8A-4147-A177-3AD203B41FA5}">
                      <a16:colId xmlns:a16="http://schemas.microsoft.com/office/drawing/2014/main" val="1483560971"/>
                    </a:ext>
                  </a:extLst>
                </a:gridCol>
                <a:gridCol w="747346">
                  <a:extLst>
                    <a:ext uri="{9D8B030D-6E8A-4147-A177-3AD203B41FA5}">
                      <a16:colId xmlns:a16="http://schemas.microsoft.com/office/drawing/2014/main" val="2844270066"/>
                    </a:ext>
                  </a:extLst>
                </a:gridCol>
                <a:gridCol w="728870">
                  <a:extLst>
                    <a:ext uri="{9D8B030D-6E8A-4147-A177-3AD203B41FA5}">
                      <a16:colId xmlns:a16="http://schemas.microsoft.com/office/drawing/2014/main" val="4147622483"/>
                    </a:ext>
                  </a:extLst>
                </a:gridCol>
                <a:gridCol w="738306">
                  <a:extLst>
                    <a:ext uri="{9D8B030D-6E8A-4147-A177-3AD203B41FA5}">
                      <a16:colId xmlns:a16="http://schemas.microsoft.com/office/drawing/2014/main" val="3730236856"/>
                    </a:ext>
                  </a:extLst>
                </a:gridCol>
                <a:gridCol w="454389">
                  <a:extLst>
                    <a:ext uri="{9D8B030D-6E8A-4147-A177-3AD203B41FA5}">
                      <a16:colId xmlns:a16="http://schemas.microsoft.com/office/drawing/2014/main" val="77641046"/>
                    </a:ext>
                  </a:extLst>
                </a:gridCol>
                <a:gridCol w="932070">
                  <a:extLst>
                    <a:ext uri="{9D8B030D-6E8A-4147-A177-3AD203B41FA5}">
                      <a16:colId xmlns:a16="http://schemas.microsoft.com/office/drawing/2014/main" val="2572908583"/>
                    </a:ext>
                  </a:extLst>
                </a:gridCol>
                <a:gridCol w="728869">
                  <a:extLst>
                    <a:ext uri="{9D8B030D-6E8A-4147-A177-3AD203B41FA5}">
                      <a16:colId xmlns:a16="http://schemas.microsoft.com/office/drawing/2014/main" val="483578466"/>
                    </a:ext>
                  </a:extLst>
                </a:gridCol>
              </a:tblGrid>
              <a:tr h="36195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dirty="0">
                        <a:solidFill>
                          <a:srgbClr val="32A9F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2017-2018 </a:t>
                      </a:r>
                      <a:r>
                        <a:rPr lang="en-US" sz="14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2728563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11532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670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10884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9480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524642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Transferred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189749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Retained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1378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21787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17984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2710137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ENGL/Math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394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0526696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Vision Goal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</a:p>
                  </a:txBody>
                  <a:tcPr marL="4763" marR="4763" marT="476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084227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6558308" y="1977631"/>
            <a:ext cx="899571" cy="157576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09C19-743B-5F48-A329-029DAEF34366}"/>
              </a:ext>
            </a:extLst>
          </p:cNvPr>
          <p:cNvGrpSpPr/>
          <p:nvPr/>
        </p:nvGrpSpPr>
        <p:grpSpPr>
          <a:xfrm>
            <a:off x="2831850" y="3796673"/>
            <a:ext cx="3480300" cy="798489"/>
            <a:chOff x="5222859" y="3816003"/>
            <a:chExt cx="3480300" cy="79848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D6D1A05-5D72-0C4D-BB1E-449010A45224}"/>
                </a:ext>
              </a:extLst>
            </p:cNvPr>
            <p:cNvGrpSpPr/>
            <p:nvPr/>
          </p:nvGrpSpPr>
          <p:grpSpPr>
            <a:xfrm>
              <a:off x="5222859" y="3816003"/>
              <a:ext cx="3480300" cy="798489"/>
              <a:chOff x="5222859" y="3816003"/>
              <a:chExt cx="3480300" cy="798489"/>
            </a:xfrm>
          </p:grpSpPr>
          <p:sp>
            <p:nvSpPr>
              <p:cNvPr id="11" name="Google Shape;2627;p47">
                <a:extLst>
                  <a:ext uri="{FF2B5EF4-FFF2-40B4-BE49-F238E27FC236}">
                    <a16:creationId xmlns:a16="http://schemas.microsoft.com/office/drawing/2014/main" id="{F34374FD-49AB-3D4D-B370-C0DA770FB80B}"/>
                  </a:ext>
                </a:extLst>
              </p:cNvPr>
              <p:cNvSpPr/>
              <p:nvPr/>
            </p:nvSpPr>
            <p:spPr>
              <a:xfrm>
                <a:off x="5222859" y="3816003"/>
                <a:ext cx="3480300" cy="79848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628;p47">
                <a:extLst>
                  <a:ext uri="{FF2B5EF4-FFF2-40B4-BE49-F238E27FC236}">
                    <a16:creationId xmlns:a16="http://schemas.microsoft.com/office/drawing/2014/main" id="{28CC8903-E628-7F42-852C-EB8E4E1A9210}"/>
                  </a:ext>
                </a:extLst>
              </p:cNvPr>
              <p:cNvSpPr/>
              <p:nvPr/>
            </p:nvSpPr>
            <p:spPr>
              <a:xfrm>
                <a:off x="5301009" y="3852739"/>
                <a:ext cx="3324000" cy="742415"/>
              </a:xfrm>
              <a:prstGeom prst="round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8708427-870D-8549-9DCE-C491BCD65A31}"/>
                </a:ext>
              </a:extLst>
            </p:cNvPr>
            <p:cNvSpPr/>
            <p:nvPr/>
          </p:nvSpPr>
          <p:spPr>
            <a:xfrm>
              <a:off x="5518494" y="3962336"/>
              <a:ext cx="2920992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SANTA ANA COLLEGE:</a:t>
              </a:r>
            </a:p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Met or exceeded goal on </a:t>
              </a:r>
              <a:r>
                <a:rPr lang="en-US" sz="1800" dirty="0">
                  <a:solidFill>
                    <a:srgbClr val="0070C0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2</a:t>
              </a:r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 of 5 metrics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982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TRAVEL TO 2017-18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EEE68F8-41BB-144D-A6CB-E1CCB61755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759119"/>
              </p:ext>
            </p:extLst>
          </p:nvPr>
        </p:nvGraphicFramePr>
        <p:xfrm>
          <a:off x="1692562" y="1796415"/>
          <a:ext cx="6178648" cy="1550670"/>
        </p:xfrm>
        <a:graphic>
          <a:graphicData uri="http://schemas.openxmlformats.org/drawingml/2006/table">
            <a:tbl>
              <a:tblPr/>
              <a:tblGrid>
                <a:gridCol w="1528763">
                  <a:extLst>
                    <a:ext uri="{9D8B030D-6E8A-4147-A177-3AD203B41FA5}">
                      <a16:colId xmlns:a16="http://schemas.microsoft.com/office/drawing/2014/main" val="2127065940"/>
                    </a:ext>
                  </a:extLst>
                </a:gridCol>
                <a:gridCol w="716829">
                  <a:extLst>
                    <a:ext uri="{9D8B030D-6E8A-4147-A177-3AD203B41FA5}">
                      <a16:colId xmlns:a16="http://schemas.microsoft.com/office/drawing/2014/main" val="316928373"/>
                    </a:ext>
                  </a:extLst>
                </a:gridCol>
                <a:gridCol w="632159">
                  <a:extLst>
                    <a:ext uri="{9D8B030D-6E8A-4147-A177-3AD203B41FA5}">
                      <a16:colId xmlns:a16="http://schemas.microsoft.com/office/drawing/2014/main" val="3003244580"/>
                    </a:ext>
                  </a:extLst>
                </a:gridCol>
                <a:gridCol w="674494">
                  <a:extLst>
                    <a:ext uri="{9D8B030D-6E8A-4147-A177-3AD203B41FA5}">
                      <a16:colId xmlns:a16="http://schemas.microsoft.com/office/drawing/2014/main" val="1426164206"/>
                    </a:ext>
                  </a:extLst>
                </a:gridCol>
                <a:gridCol w="657229">
                  <a:extLst>
                    <a:ext uri="{9D8B030D-6E8A-4147-A177-3AD203B41FA5}">
                      <a16:colId xmlns:a16="http://schemas.microsoft.com/office/drawing/2014/main" val="3868736065"/>
                    </a:ext>
                  </a:extLst>
                </a:gridCol>
                <a:gridCol w="420688">
                  <a:extLst>
                    <a:ext uri="{9D8B030D-6E8A-4147-A177-3AD203B41FA5}">
                      <a16:colId xmlns:a16="http://schemas.microsoft.com/office/drawing/2014/main" val="3531720544"/>
                    </a:ext>
                  </a:extLst>
                </a:gridCol>
                <a:gridCol w="873992">
                  <a:extLst>
                    <a:ext uri="{9D8B030D-6E8A-4147-A177-3AD203B41FA5}">
                      <a16:colId xmlns:a16="http://schemas.microsoft.com/office/drawing/2014/main" val="47268064"/>
                    </a:ext>
                  </a:extLst>
                </a:gridCol>
                <a:gridCol w="674494">
                  <a:extLst>
                    <a:ext uri="{9D8B030D-6E8A-4147-A177-3AD203B41FA5}">
                      <a16:colId xmlns:a16="http://schemas.microsoft.com/office/drawing/2014/main" val="1781098155"/>
                    </a:ext>
                  </a:extLst>
                </a:gridCol>
              </a:tblGrid>
              <a:tr h="4064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 </a:t>
                      </a:r>
                      <a:r>
                        <a:rPr lang="en-US" sz="14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252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10393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10496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995705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Transferred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88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1986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9744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Retained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1964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19948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20821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19738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ENGL/Math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476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65154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Vision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2097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FFC000"/>
                          </a:solidFill>
                          <a:effectLst/>
                          <a:latin typeface="Calibri" panose="020F0502020204030204" pitchFamily="34" charset="0"/>
                        </a:rPr>
                        <a:t>2080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2146800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056823" y="1830889"/>
            <a:ext cx="968335" cy="1550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9C7CB74-7117-F847-94A0-E1845B9D074F}"/>
              </a:ext>
            </a:extLst>
          </p:cNvPr>
          <p:cNvGrpSpPr/>
          <p:nvPr/>
        </p:nvGrpSpPr>
        <p:grpSpPr>
          <a:xfrm>
            <a:off x="2923006" y="3644630"/>
            <a:ext cx="3480300" cy="798489"/>
            <a:chOff x="5222859" y="3816003"/>
            <a:chExt cx="3480300" cy="79848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78D34F75-AFBE-EB4B-AD60-D1C66AFF98B4}"/>
                </a:ext>
              </a:extLst>
            </p:cNvPr>
            <p:cNvGrpSpPr/>
            <p:nvPr/>
          </p:nvGrpSpPr>
          <p:grpSpPr>
            <a:xfrm>
              <a:off x="5222859" y="3816003"/>
              <a:ext cx="3480300" cy="798489"/>
              <a:chOff x="5222859" y="3816003"/>
              <a:chExt cx="3480300" cy="798489"/>
            </a:xfrm>
          </p:grpSpPr>
          <p:sp>
            <p:nvSpPr>
              <p:cNvPr id="23" name="Google Shape;2627;p47">
                <a:extLst>
                  <a:ext uri="{FF2B5EF4-FFF2-40B4-BE49-F238E27FC236}">
                    <a16:creationId xmlns:a16="http://schemas.microsoft.com/office/drawing/2014/main" id="{F458755E-682C-9448-BC54-75874487FF76}"/>
                  </a:ext>
                </a:extLst>
              </p:cNvPr>
              <p:cNvSpPr/>
              <p:nvPr/>
            </p:nvSpPr>
            <p:spPr>
              <a:xfrm>
                <a:off x="5222859" y="3816003"/>
                <a:ext cx="3480300" cy="79848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628;p47">
                <a:extLst>
                  <a:ext uri="{FF2B5EF4-FFF2-40B4-BE49-F238E27FC236}">
                    <a16:creationId xmlns:a16="http://schemas.microsoft.com/office/drawing/2014/main" id="{526B8246-ED90-894B-B94A-0F3581A7E5F3}"/>
                  </a:ext>
                </a:extLst>
              </p:cNvPr>
              <p:cNvSpPr/>
              <p:nvPr/>
            </p:nvSpPr>
            <p:spPr>
              <a:xfrm>
                <a:off x="5301009" y="3852739"/>
                <a:ext cx="3324000" cy="742415"/>
              </a:xfrm>
              <a:prstGeom prst="round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E382605-E0DB-9A4F-A150-EDC0078BAD21}"/>
                </a:ext>
              </a:extLst>
            </p:cNvPr>
            <p:cNvSpPr/>
            <p:nvPr/>
          </p:nvSpPr>
          <p:spPr>
            <a:xfrm>
              <a:off x="5518494" y="3962336"/>
              <a:ext cx="2919389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SANTA ANA COLLEGE:</a:t>
              </a:r>
            </a:p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Met or exceeded goal on </a:t>
              </a:r>
              <a:r>
                <a:rPr lang="en-US" sz="1800" dirty="0">
                  <a:solidFill>
                    <a:srgbClr val="0070C0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3</a:t>
              </a:r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 of 5 metrics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1113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2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TRAVEL TO 2018-19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94F02F9-BAB3-ED45-AF6E-8728FA6976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049487"/>
              </p:ext>
            </p:extLst>
          </p:nvPr>
        </p:nvGraphicFramePr>
        <p:xfrm>
          <a:off x="1073150" y="1791378"/>
          <a:ext cx="6997699" cy="1642745"/>
        </p:xfrm>
        <a:graphic>
          <a:graphicData uri="http://schemas.openxmlformats.org/drawingml/2006/table">
            <a:tbl>
              <a:tblPr/>
              <a:tblGrid>
                <a:gridCol w="1607067">
                  <a:extLst>
                    <a:ext uri="{9D8B030D-6E8A-4147-A177-3AD203B41FA5}">
                      <a16:colId xmlns:a16="http://schemas.microsoft.com/office/drawing/2014/main" val="2287244413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1489959714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1797140467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350559139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1132428856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3893838788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283452443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951622705"/>
                    </a:ext>
                  </a:extLst>
                </a:gridCol>
                <a:gridCol w="673829">
                  <a:extLst>
                    <a:ext uri="{9D8B030D-6E8A-4147-A177-3AD203B41FA5}">
                      <a16:colId xmlns:a16="http://schemas.microsoft.com/office/drawing/2014/main" val="2181873654"/>
                    </a:ext>
                  </a:extLst>
                </a:gridCol>
              </a:tblGrid>
              <a:tr h="241300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2015-16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2016-17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2017-18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2018-19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2019-20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955214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Enrolled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10214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10496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791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11287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9526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7823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Transferred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1898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9280282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Retained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22795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17984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20821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1711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22532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16206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7685351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ENGL/Math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530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546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2050228"/>
                  </a:ext>
                </a:extLst>
              </a:tr>
              <a:tr h="2413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i="0" u="none" strike="noStrike" dirty="0">
                          <a:solidFill>
                            <a:srgbClr val="32A9FA"/>
                          </a:solidFill>
                          <a:effectLst/>
                          <a:latin typeface="Calibri" panose="020F0502020204030204" pitchFamily="34" charset="0"/>
                        </a:rPr>
                        <a:t>Completed Vision Goal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1710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139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algn="ct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  <a:sym typeface="Arial"/>
                        </a:rPr>
                        <a:t>2219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548235"/>
                          </a:solidFill>
                          <a:effectLst/>
                          <a:latin typeface="Calibri" panose="020F0502020204030204" pitchFamily="34" charset="0"/>
                        </a:rPr>
                        <a:t>2224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0551273"/>
                  </a:ext>
                </a:extLst>
              </a:tr>
            </a:tbl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7407943" y="1883453"/>
            <a:ext cx="776839" cy="155067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3146140-7661-2B4E-B7AD-84190781E72E}"/>
              </a:ext>
            </a:extLst>
          </p:cNvPr>
          <p:cNvGrpSpPr/>
          <p:nvPr/>
        </p:nvGrpSpPr>
        <p:grpSpPr>
          <a:xfrm>
            <a:off x="2923006" y="3644630"/>
            <a:ext cx="3480300" cy="798489"/>
            <a:chOff x="5222859" y="3816003"/>
            <a:chExt cx="3480300" cy="798489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764F7B4-FD3E-5740-A1AC-095F5FCB51A3}"/>
                </a:ext>
              </a:extLst>
            </p:cNvPr>
            <p:cNvGrpSpPr/>
            <p:nvPr/>
          </p:nvGrpSpPr>
          <p:grpSpPr>
            <a:xfrm>
              <a:off x="5222859" y="3816003"/>
              <a:ext cx="3480300" cy="798489"/>
              <a:chOff x="5222859" y="3816003"/>
              <a:chExt cx="3480300" cy="798489"/>
            </a:xfrm>
          </p:grpSpPr>
          <p:sp>
            <p:nvSpPr>
              <p:cNvPr id="14" name="Google Shape;2627;p47">
                <a:extLst>
                  <a:ext uri="{FF2B5EF4-FFF2-40B4-BE49-F238E27FC236}">
                    <a16:creationId xmlns:a16="http://schemas.microsoft.com/office/drawing/2014/main" id="{4C3B229F-06A3-384C-9E34-03FE6DD1985C}"/>
                  </a:ext>
                </a:extLst>
              </p:cNvPr>
              <p:cNvSpPr/>
              <p:nvPr/>
            </p:nvSpPr>
            <p:spPr>
              <a:xfrm>
                <a:off x="5222859" y="3816003"/>
                <a:ext cx="3480300" cy="798489"/>
              </a:xfrm>
              <a:prstGeom prst="roundRect">
                <a:avLst/>
              </a:prstGeom>
              <a:solidFill>
                <a:schemeClr val="accent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2628;p47">
                <a:extLst>
                  <a:ext uri="{FF2B5EF4-FFF2-40B4-BE49-F238E27FC236}">
                    <a16:creationId xmlns:a16="http://schemas.microsoft.com/office/drawing/2014/main" id="{28ADAA9F-A4B8-B840-B3F9-CF93EB49F15F}"/>
                  </a:ext>
                </a:extLst>
              </p:cNvPr>
              <p:cNvSpPr/>
              <p:nvPr/>
            </p:nvSpPr>
            <p:spPr>
              <a:xfrm>
                <a:off x="5301009" y="3852739"/>
                <a:ext cx="3324000" cy="742415"/>
              </a:xfrm>
              <a:prstGeom prst="roundRect">
                <a:avLst/>
              </a:prstGeom>
              <a:solidFill>
                <a:srgbClr val="FFFFFF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E53FCF5-2365-6344-B01A-564CF3BD5157}"/>
                </a:ext>
              </a:extLst>
            </p:cNvPr>
            <p:cNvSpPr/>
            <p:nvPr/>
          </p:nvSpPr>
          <p:spPr>
            <a:xfrm>
              <a:off x="5518494" y="3962336"/>
              <a:ext cx="3029997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SANTA ANA COLLEGE:</a:t>
              </a:r>
            </a:p>
            <a:p>
              <a:pPr lvl="0"/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Met or exceeded goal on </a:t>
              </a:r>
              <a:r>
                <a:rPr lang="en-US" sz="1800" dirty="0">
                  <a:solidFill>
                    <a:srgbClr val="0070C0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2</a:t>
              </a:r>
              <a:r>
                <a:rPr lang="en-US" dirty="0">
                  <a:solidFill>
                    <a:schemeClr val="bg2"/>
                  </a:solidFill>
                  <a:latin typeface="Barlow Semi Condensed Medium"/>
                  <a:ea typeface="Barlow Semi Condensed Medium"/>
                  <a:cs typeface="Barlow Semi Condensed Medium"/>
                  <a:sym typeface="Barlow Semi Condensed Medium"/>
                </a:rPr>
                <a:t> of 5 metrics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131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Goals</a:t>
            </a:r>
            <a:br>
              <a:rPr lang="en-US" dirty="0"/>
            </a:br>
            <a:r>
              <a:rPr lang="en-US" sz="1800" dirty="0"/>
              <a:t>Transfers to Four-Year Institutions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8003759"/>
              </p:ext>
            </p:extLst>
          </p:nvPr>
        </p:nvGraphicFramePr>
        <p:xfrm>
          <a:off x="1082387" y="1070913"/>
          <a:ext cx="6553199" cy="3500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1579419" y="2883464"/>
            <a:ext cx="6359236" cy="519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599093" y="2571724"/>
            <a:ext cx="18443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2A9FA"/>
                </a:solidFill>
                <a:latin typeface="Arial Body"/>
              </a:rPr>
              <a:t>2126 (2041+SD)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2ED531D-84C2-5848-AC51-69E7E0786B5E}"/>
              </a:ext>
            </a:extLst>
          </p:cNvPr>
          <p:cNvCxnSpPr/>
          <p:nvPr/>
        </p:nvCxnSpPr>
        <p:spPr>
          <a:xfrm flipV="1">
            <a:off x="6037118" y="2883464"/>
            <a:ext cx="1028700" cy="31693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" name="Oval 4">
            <a:extLst>
              <a:ext uri="{FF2B5EF4-FFF2-40B4-BE49-F238E27FC236}">
                <a16:creationId xmlns:a16="http://schemas.microsoft.com/office/drawing/2014/main" id="{D5BFADA0-3E01-CC43-B4B9-E9DF7F99BABE}"/>
              </a:ext>
            </a:extLst>
          </p:cNvPr>
          <p:cNvSpPr/>
          <p:nvPr/>
        </p:nvSpPr>
        <p:spPr>
          <a:xfrm>
            <a:off x="6982691" y="2883464"/>
            <a:ext cx="83127" cy="6233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0ADAB-3184-C949-BBAE-4289117603CF}"/>
              </a:ext>
            </a:extLst>
          </p:cNvPr>
          <p:cNvSpPr txBox="1"/>
          <p:nvPr/>
        </p:nvSpPr>
        <p:spPr>
          <a:xfrm>
            <a:off x="6765348" y="958016"/>
            <a:ext cx="11733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tx2">
                    <a:lumMod val="50000"/>
                  </a:schemeClr>
                </a:solidFill>
              </a:rPr>
              <a:t>OLD GOAL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51988F-8DCE-BE4B-A0D4-0662242AA4D7}"/>
              </a:ext>
            </a:extLst>
          </p:cNvPr>
          <p:cNvSpPr txBox="1"/>
          <p:nvPr/>
        </p:nvSpPr>
        <p:spPr>
          <a:xfrm>
            <a:off x="6518562" y="2388023"/>
            <a:ext cx="13443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rgbClr val="32A9FA"/>
                </a:solidFill>
              </a:rPr>
              <a:t>“</a:t>
            </a:r>
            <a:r>
              <a:rPr lang="en-US" sz="1200" b="1" dirty="0" smtClean="0">
                <a:solidFill>
                  <a:srgbClr val="32A9FA"/>
                </a:solidFill>
              </a:rPr>
              <a:t>NEW” </a:t>
            </a:r>
            <a:r>
              <a:rPr lang="en-US" sz="1200" b="1" dirty="0">
                <a:solidFill>
                  <a:srgbClr val="32A9FA"/>
                </a:solidFill>
              </a:rPr>
              <a:t>GOAL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CFDB53-FF3B-9744-AB02-F4877FA5DF0A}"/>
              </a:ext>
            </a:extLst>
          </p:cNvPr>
          <p:cNvSpPr/>
          <p:nvPr/>
        </p:nvSpPr>
        <p:spPr>
          <a:xfrm>
            <a:off x="6518562" y="4276300"/>
            <a:ext cx="931720" cy="2487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2019-20</a:t>
            </a:r>
          </a:p>
        </p:txBody>
      </p:sp>
    </p:spTree>
    <p:extLst>
      <p:ext uri="{BB962C8B-B14F-4D97-AF65-F5344CB8AC3E}">
        <p14:creationId xmlns:p14="http://schemas.microsoft.com/office/powerpoint/2010/main" val="2358109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326;p44">
            <a:extLst>
              <a:ext uri="{FF2B5EF4-FFF2-40B4-BE49-F238E27FC236}">
                <a16:creationId xmlns:a16="http://schemas.microsoft.com/office/drawing/2014/main" id="{ACE054DD-4A4B-4252-9EE6-0803B452BB68}"/>
              </a:ext>
            </a:extLst>
          </p:cNvPr>
          <p:cNvGrpSpPr/>
          <p:nvPr/>
        </p:nvGrpSpPr>
        <p:grpSpPr>
          <a:xfrm>
            <a:off x="7032269" y="192927"/>
            <a:ext cx="1785041" cy="1781552"/>
            <a:chOff x="4522050" y="622650"/>
            <a:chExt cx="3898200" cy="3898200"/>
          </a:xfrm>
        </p:grpSpPr>
        <p:sp>
          <p:nvSpPr>
            <p:cNvPr id="3" name="Google Shape;2327;p44">
              <a:extLst>
                <a:ext uri="{FF2B5EF4-FFF2-40B4-BE49-F238E27FC236}">
                  <a16:creationId xmlns:a16="http://schemas.microsoft.com/office/drawing/2014/main" id="{4F2F6FA7-9BE5-4078-B0B4-9A28357E52E2}"/>
                </a:ext>
              </a:extLst>
            </p:cNvPr>
            <p:cNvSpPr/>
            <p:nvPr/>
          </p:nvSpPr>
          <p:spPr>
            <a:xfrm>
              <a:off x="4522050" y="622650"/>
              <a:ext cx="3898200" cy="3898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" name="Google Shape;2328;p44">
              <a:extLst>
                <a:ext uri="{FF2B5EF4-FFF2-40B4-BE49-F238E27FC236}">
                  <a16:creationId xmlns:a16="http://schemas.microsoft.com/office/drawing/2014/main" id="{7989C9C0-DD09-4A37-A52D-DF1EED9B51A1}"/>
                </a:ext>
              </a:extLst>
            </p:cNvPr>
            <p:cNvSpPr/>
            <p:nvPr/>
          </p:nvSpPr>
          <p:spPr>
            <a:xfrm>
              <a:off x="4698900" y="799500"/>
              <a:ext cx="3544500" cy="35445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" name="Google Shape;2330;p44">
            <a:extLst>
              <a:ext uri="{FF2B5EF4-FFF2-40B4-BE49-F238E27FC236}">
                <a16:creationId xmlns:a16="http://schemas.microsoft.com/office/drawing/2014/main" id="{50B36FD7-9AB6-49F7-ABDD-45AF14FB6079}"/>
              </a:ext>
            </a:extLst>
          </p:cNvPr>
          <p:cNvSpPr txBox="1">
            <a:spLocks/>
          </p:cNvSpPr>
          <p:nvPr/>
        </p:nvSpPr>
        <p:spPr>
          <a:xfrm>
            <a:off x="326690" y="397903"/>
            <a:ext cx="6560156" cy="13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latin typeface="Barlow" panose="00000500000000000000" pitchFamily="2" charset="0"/>
                <a:ea typeface="Barlow Semi Condensed"/>
                <a:cs typeface="Barlow Semi Condensed"/>
                <a:sym typeface="Barlow Semi Condensed"/>
              </a:rPr>
              <a:t>Sample Reflection Questions: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arlow" panose="00000500000000000000" pitchFamily="2" charset="0"/>
                <a:ea typeface="Barlow Semi Condensed"/>
                <a:cs typeface="Barlow Semi Condensed"/>
                <a:sym typeface="Barlow Semi Condensed"/>
              </a:rPr>
              <a:t>What do the historical trends tell us about how well we have been addressing racial equity in the last three years?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arlow" panose="00000500000000000000" pitchFamily="2" charset="0"/>
              </a:rPr>
              <a:t>What else do we need to know to deepen our understanding of the data trends or determine what actions we need to take?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arlow" panose="00000500000000000000" pitchFamily="2" charset="0"/>
              </a:rPr>
              <a:t>Do the data surprise you or align with your personal experiences?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Barlow" panose="00000500000000000000" pitchFamily="2" charset="0"/>
              </a:rPr>
              <a:t>What current policies, practices, etc. need further attention as we begin planning for the next Student Equity Plan?</a:t>
            </a:r>
          </a:p>
          <a:p>
            <a:pPr>
              <a:spcAft>
                <a:spcPts val="600"/>
              </a:spcAft>
            </a:pPr>
            <a:r>
              <a:rPr lang="en-US" sz="24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</a:t>
            </a:r>
            <a:endParaRPr lang="en-US" sz="1800" dirty="0">
              <a:latin typeface="Barlow" panose="00000500000000000000" pitchFamily="2" charset="0"/>
              <a:ea typeface="Barlow Semi Condensed"/>
              <a:cs typeface="Barlow Semi Condensed"/>
              <a:sym typeface="Barlow Semi Condensed"/>
            </a:endParaRPr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B4C2460C-F86F-4557-83B0-725A3A60EB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3251" y="228131"/>
            <a:ext cx="1558636" cy="1558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65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2019-2022 </a:t>
            </a:r>
            <a:br>
              <a:rPr lang="en" sz="2800" dirty="0"/>
            </a:br>
            <a:r>
              <a:rPr lang="en" sz="2800" dirty="0"/>
              <a:t>SEA GOALS</a:t>
            </a:r>
            <a:endParaRPr sz="28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57" name="Google Shape;2157;p38"/>
          <p:cNvSpPr txBox="1">
            <a:spLocks noGrp="1"/>
          </p:cNvSpPr>
          <p:nvPr>
            <p:ph type="subTitle" idx="1"/>
          </p:nvPr>
        </p:nvSpPr>
        <p:spPr>
          <a:xfrm>
            <a:off x="2855400" y="3035736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Goals Set by </a:t>
            </a:r>
            <a:r>
              <a:rPr lang="en" b="1" dirty="0"/>
              <a:t>Santa Ana College </a:t>
            </a:r>
            <a:r>
              <a:rPr lang="en" dirty="0"/>
              <a:t>in Last Student Equity Plan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2" name="Google Shape;2162;p39"/>
          <p:cNvGrpSpPr/>
          <p:nvPr/>
        </p:nvGrpSpPr>
        <p:grpSpPr>
          <a:xfrm>
            <a:off x="3732436" y="526916"/>
            <a:ext cx="1679127" cy="1679127"/>
            <a:chOff x="3614228" y="234880"/>
            <a:chExt cx="1915500" cy="1915500"/>
          </a:xfrm>
        </p:grpSpPr>
        <p:sp>
          <p:nvSpPr>
            <p:cNvPr id="2163" name="Google Shape;2163;p39"/>
            <p:cNvSpPr/>
            <p:nvPr/>
          </p:nvSpPr>
          <p:spPr>
            <a:xfrm>
              <a:off x="3614228" y="234880"/>
              <a:ext cx="1915500" cy="19155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9"/>
            <p:cNvSpPr/>
            <p:nvPr/>
          </p:nvSpPr>
          <p:spPr>
            <a:xfrm>
              <a:off x="3869711" y="490401"/>
              <a:ext cx="1404000" cy="1403999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39"/>
          <p:cNvGrpSpPr/>
          <p:nvPr/>
        </p:nvGrpSpPr>
        <p:grpSpPr>
          <a:xfrm>
            <a:off x="4149042" y="955404"/>
            <a:ext cx="845916" cy="846167"/>
            <a:chOff x="1190625" y="238125"/>
            <a:chExt cx="5238750" cy="5231525"/>
          </a:xfrm>
        </p:grpSpPr>
        <p:sp>
          <p:nvSpPr>
            <p:cNvPr id="2167" name="Google Shape;2167;p39"/>
            <p:cNvSpPr/>
            <p:nvPr/>
          </p:nvSpPr>
          <p:spPr>
            <a:xfrm>
              <a:off x="1190625" y="259325"/>
              <a:ext cx="5238750" cy="5210325"/>
            </a:xfrm>
            <a:custGeom>
              <a:avLst/>
              <a:gdLst/>
              <a:ahLst/>
              <a:cxnLst/>
              <a:rect l="l" t="t" r="r" b="b"/>
              <a:pathLst>
                <a:path w="209550" h="208413" extrusionOk="0">
                  <a:moveTo>
                    <a:pt x="149830" y="7449"/>
                  </a:moveTo>
                  <a:lnTo>
                    <a:pt x="163530" y="9379"/>
                  </a:lnTo>
                  <a:lnTo>
                    <a:pt x="162179" y="19412"/>
                  </a:lnTo>
                  <a:cubicBezTo>
                    <a:pt x="161311" y="25105"/>
                    <a:pt x="165267" y="30411"/>
                    <a:pt x="170959" y="31279"/>
                  </a:cubicBezTo>
                  <a:cubicBezTo>
                    <a:pt x="171435" y="31345"/>
                    <a:pt x="171909" y="31377"/>
                    <a:pt x="172378" y="31377"/>
                  </a:cubicBezTo>
                  <a:cubicBezTo>
                    <a:pt x="174663" y="31377"/>
                    <a:pt x="176836" y="30614"/>
                    <a:pt x="178677" y="29253"/>
                  </a:cubicBezTo>
                  <a:lnTo>
                    <a:pt x="186878" y="23175"/>
                  </a:lnTo>
                  <a:lnTo>
                    <a:pt x="195175" y="34270"/>
                  </a:lnTo>
                  <a:lnTo>
                    <a:pt x="187071" y="40348"/>
                  </a:lnTo>
                  <a:cubicBezTo>
                    <a:pt x="182440" y="43821"/>
                    <a:pt x="181475" y="50382"/>
                    <a:pt x="184948" y="54916"/>
                  </a:cubicBezTo>
                  <a:cubicBezTo>
                    <a:pt x="186588" y="57135"/>
                    <a:pt x="189097" y="58679"/>
                    <a:pt x="191798" y="59065"/>
                  </a:cubicBezTo>
                  <a:lnTo>
                    <a:pt x="201832" y="60415"/>
                  </a:lnTo>
                  <a:lnTo>
                    <a:pt x="199902" y="74212"/>
                  </a:lnTo>
                  <a:lnTo>
                    <a:pt x="189869" y="72765"/>
                  </a:lnTo>
                  <a:cubicBezTo>
                    <a:pt x="189391" y="72700"/>
                    <a:pt x="188917" y="72668"/>
                    <a:pt x="188447" y="72668"/>
                  </a:cubicBezTo>
                  <a:cubicBezTo>
                    <a:pt x="183318" y="72668"/>
                    <a:pt x="178797" y="76426"/>
                    <a:pt x="178002" y="81641"/>
                  </a:cubicBezTo>
                  <a:cubicBezTo>
                    <a:pt x="177616" y="84342"/>
                    <a:pt x="178388" y="87140"/>
                    <a:pt x="180028" y="89359"/>
                  </a:cubicBezTo>
                  <a:lnTo>
                    <a:pt x="186106" y="97463"/>
                  </a:lnTo>
                  <a:lnTo>
                    <a:pt x="175011" y="105760"/>
                  </a:lnTo>
                  <a:lnTo>
                    <a:pt x="168933" y="97656"/>
                  </a:lnTo>
                  <a:cubicBezTo>
                    <a:pt x="166888" y="94930"/>
                    <a:pt x="163773" y="93507"/>
                    <a:pt x="160632" y="93507"/>
                  </a:cubicBezTo>
                  <a:cubicBezTo>
                    <a:pt x="158437" y="93507"/>
                    <a:pt x="156230" y="94201"/>
                    <a:pt x="154365" y="95630"/>
                  </a:cubicBezTo>
                  <a:cubicBezTo>
                    <a:pt x="152146" y="97270"/>
                    <a:pt x="150698" y="99682"/>
                    <a:pt x="150216" y="102480"/>
                  </a:cubicBezTo>
                  <a:lnTo>
                    <a:pt x="148865" y="112514"/>
                  </a:lnTo>
                  <a:lnTo>
                    <a:pt x="135069" y="110584"/>
                  </a:lnTo>
                  <a:lnTo>
                    <a:pt x="136516" y="100454"/>
                  </a:lnTo>
                  <a:cubicBezTo>
                    <a:pt x="137385" y="94762"/>
                    <a:pt x="133429" y="89552"/>
                    <a:pt x="127737" y="88683"/>
                  </a:cubicBezTo>
                  <a:cubicBezTo>
                    <a:pt x="127260" y="88618"/>
                    <a:pt x="126787" y="88586"/>
                    <a:pt x="126318" y="88586"/>
                  </a:cubicBezTo>
                  <a:cubicBezTo>
                    <a:pt x="124033" y="88586"/>
                    <a:pt x="121860" y="89349"/>
                    <a:pt x="120019" y="90710"/>
                  </a:cubicBezTo>
                  <a:lnTo>
                    <a:pt x="111818" y="96788"/>
                  </a:lnTo>
                  <a:lnTo>
                    <a:pt x="103521" y="85693"/>
                  </a:lnTo>
                  <a:lnTo>
                    <a:pt x="111625" y="79615"/>
                  </a:lnTo>
                  <a:cubicBezTo>
                    <a:pt x="116256" y="76141"/>
                    <a:pt x="117221" y="69581"/>
                    <a:pt x="113747" y="64950"/>
                  </a:cubicBezTo>
                  <a:cubicBezTo>
                    <a:pt x="112107" y="62731"/>
                    <a:pt x="109599" y="61284"/>
                    <a:pt x="106898" y="60898"/>
                  </a:cubicBezTo>
                  <a:lnTo>
                    <a:pt x="96767" y="59451"/>
                  </a:lnTo>
                  <a:lnTo>
                    <a:pt x="98793" y="45751"/>
                  </a:lnTo>
                  <a:lnTo>
                    <a:pt x="108827" y="47198"/>
                  </a:lnTo>
                  <a:cubicBezTo>
                    <a:pt x="109304" y="47263"/>
                    <a:pt x="109779" y="47294"/>
                    <a:pt x="110248" y="47294"/>
                  </a:cubicBezTo>
                  <a:cubicBezTo>
                    <a:pt x="115377" y="47294"/>
                    <a:pt x="119890" y="43537"/>
                    <a:pt x="120597" y="38322"/>
                  </a:cubicBezTo>
                  <a:cubicBezTo>
                    <a:pt x="120983" y="35621"/>
                    <a:pt x="120308" y="32823"/>
                    <a:pt x="118668" y="30604"/>
                  </a:cubicBezTo>
                  <a:lnTo>
                    <a:pt x="112493" y="22500"/>
                  </a:lnTo>
                  <a:lnTo>
                    <a:pt x="123588" y="14106"/>
                  </a:lnTo>
                  <a:lnTo>
                    <a:pt x="129763" y="22307"/>
                  </a:lnTo>
                  <a:cubicBezTo>
                    <a:pt x="131820" y="24993"/>
                    <a:pt x="134928" y="26427"/>
                    <a:pt x="138082" y="26427"/>
                  </a:cubicBezTo>
                  <a:cubicBezTo>
                    <a:pt x="140252" y="26427"/>
                    <a:pt x="142444" y="25748"/>
                    <a:pt x="144331" y="24333"/>
                  </a:cubicBezTo>
                  <a:cubicBezTo>
                    <a:pt x="146550" y="22693"/>
                    <a:pt x="147997" y="20184"/>
                    <a:pt x="148383" y="17483"/>
                  </a:cubicBezTo>
                  <a:lnTo>
                    <a:pt x="149830" y="7449"/>
                  </a:lnTo>
                  <a:close/>
                  <a:moveTo>
                    <a:pt x="45248" y="107690"/>
                  </a:moveTo>
                  <a:cubicBezTo>
                    <a:pt x="48432" y="114540"/>
                    <a:pt x="52870" y="120811"/>
                    <a:pt x="58176" y="126213"/>
                  </a:cubicBezTo>
                  <a:cubicBezTo>
                    <a:pt x="56131" y="131893"/>
                    <a:pt x="50817" y="135433"/>
                    <a:pt x="45127" y="135433"/>
                  </a:cubicBezTo>
                  <a:cubicBezTo>
                    <a:pt x="43568" y="135433"/>
                    <a:pt x="41980" y="135167"/>
                    <a:pt x="40424" y="134607"/>
                  </a:cubicBezTo>
                  <a:cubicBezTo>
                    <a:pt x="33188" y="132002"/>
                    <a:pt x="29426" y="124091"/>
                    <a:pt x="32031" y="116855"/>
                  </a:cubicBezTo>
                  <a:cubicBezTo>
                    <a:pt x="34057" y="111356"/>
                    <a:pt x="39267" y="107690"/>
                    <a:pt x="45152" y="107690"/>
                  </a:cubicBezTo>
                  <a:close/>
                  <a:moveTo>
                    <a:pt x="39845" y="89166"/>
                  </a:moveTo>
                  <a:cubicBezTo>
                    <a:pt x="40328" y="93121"/>
                    <a:pt x="41293" y="97077"/>
                    <a:pt x="42547" y="100936"/>
                  </a:cubicBezTo>
                  <a:cubicBezTo>
                    <a:pt x="31162" y="102287"/>
                    <a:pt x="22962" y="112610"/>
                    <a:pt x="24312" y="124091"/>
                  </a:cubicBezTo>
                  <a:cubicBezTo>
                    <a:pt x="25565" y="134650"/>
                    <a:pt x="34620" y="142471"/>
                    <a:pt x="45011" y="142471"/>
                  </a:cubicBezTo>
                  <a:cubicBezTo>
                    <a:pt x="45822" y="142471"/>
                    <a:pt x="46642" y="142423"/>
                    <a:pt x="47467" y="142325"/>
                  </a:cubicBezTo>
                  <a:cubicBezTo>
                    <a:pt x="54414" y="141457"/>
                    <a:pt x="60395" y="137308"/>
                    <a:pt x="63579" y="131134"/>
                  </a:cubicBezTo>
                  <a:cubicBezTo>
                    <a:pt x="65412" y="132677"/>
                    <a:pt x="67438" y="134125"/>
                    <a:pt x="69464" y="135475"/>
                  </a:cubicBezTo>
                  <a:cubicBezTo>
                    <a:pt x="72744" y="137501"/>
                    <a:pt x="75253" y="140685"/>
                    <a:pt x="76507" y="144351"/>
                  </a:cubicBezTo>
                  <a:lnTo>
                    <a:pt x="69078" y="151780"/>
                  </a:lnTo>
                  <a:lnTo>
                    <a:pt x="61842" y="146763"/>
                  </a:lnTo>
                  <a:cubicBezTo>
                    <a:pt x="60637" y="145960"/>
                    <a:pt x="59266" y="145571"/>
                    <a:pt x="57911" y="145571"/>
                  </a:cubicBezTo>
                  <a:cubicBezTo>
                    <a:pt x="55689" y="145571"/>
                    <a:pt x="53513" y="146618"/>
                    <a:pt x="52195" y="148596"/>
                  </a:cubicBezTo>
                  <a:cubicBezTo>
                    <a:pt x="51616" y="149368"/>
                    <a:pt x="51326" y="150236"/>
                    <a:pt x="51133" y="151105"/>
                  </a:cubicBezTo>
                  <a:lnTo>
                    <a:pt x="49300" y="159788"/>
                  </a:lnTo>
                  <a:lnTo>
                    <a:pt x="41003" y="159788"/>
                  </a:lnTo>
                  <a:lnTo>
                    <a:pt x="39170" y="151105"/>
                  </a:lnTo>
                  <a:cubicBezTo>
                    <a:pt x="38495" y="147815"/>
                    <a:pt x="35608" y="145558"/>
                    <a:pt x="32379" y="145558"/>
                  </a:cubicBezTo>
                  <a:cubicBezTo>
                    <a:pt x="31914" y="145558"/>
                    <a:pt x="31443" y="145605"/>
                    <a:pt x="30969" y="145702"/>
                  </a:cubicBezTo>
                  <a:cubicBezTo>
                    <a:pt x="30101" y="145895"/>
                    <a:pt x="29233" y="146281"/>
                    <a:pt x="28461" y="146860"/>
                  </a:cubicBezTo>
                  <a:lnTo>
                    <a:pt x="21225" y="151780"/>
                  </a:lnTo>
                  <a:lnTo>
                    <a:pt x="14954" y="145509"/>
                  </a:lnTo>
                  <a:lnTo>
                    <a:pt x="19874" y="138273"/>
                  </a:lnTo>
                  <a:cubicBezTo>
                    <a:pt x="22093" y="135089"/>
                    <a:pt x="21322" y="130748"/>
                    <a:pt x="18138" y="128625"/>
                  </a:cubicBezTo>
                  <a:cubicBezTo>
                    <a:pt x="17366" y="128046"/>
                    <a:pt x="16498" y="127661"/>
                    <a:pt x="15629" y="127468"/>
                  </a:cubicBezTo>
                  <a:lnTo>
                    <a:pt x="6946" y="125731"/>
                  </a:lnTo>
                  <a:lnTo>
                    <a:pt x="6946" y="117434"/>
                  </a:lnTo>
                  <a:lnTo>
                    <a:pt x="15629" y="115601"/>
                  </a:lnTo>
                  <a:cubicBezTo>
                    <a:pt x="19392" y="114829"/>
                    <a:pt x="21708" y="111163"/>
                    <a:pt x="20936" y="107400"/>
                  </a:cubicBezTo>
                  <a:cubicBezTo>
                    <a:pt x="20743" y="106532"/>
                    <a:pt x="20453" y="105664"/>
                    <a:pt x="19874" y="104892"/>
                  </a:cubicBezTo>
                  <a:lnTo>
                    <a:pt x="14954" y="97656"/>
                  </a:lnTo>
                  <a:lnTo>
                    <a:pt x="21225" y="91385"/>
                  </a:lnTo>
                  <a:lnTo>
                    <a:pt x="28461" y="96305"/>
                  </a:lnTo>
                  <a:cubicBezTo>
                    <a:pt x="29670" y="97148"/>
                    <a:pt x="31045" y="97545"/>
                    <a:pt x="32403" y="97545"/>
                  </a:cubicBezTo>
                  <a:cubicBezTo>
                    <a:pt x="34621" y="97545"/>
                    <a:pt x="36792" y="96484"/>
                    <a:pt x="38109" y="94569"/>
                  </a:cubicBezTo>
                  <a:cubicBezTo>
                    <a:pt x="38688" y="93797"/>
                    <a:pt x="38977" y="92929"/>
                    <a:pt x="39170" y="92060"/>
                  </a:cubicBezTo>
                  <a:lnTo>
                    <a:pt x="39845" y="89166"/>
                  </a:lnTo>
                  <a:close/>
                  <a:moveTo>
                    <a:pt x="118957" y="177154"/>
                  </a:moveTo>
                  <a:lnTo>
                    <a:pt x="118957" y="184100"/>
                  </a:lnTo>
                  <a:lnTo>
                    <a:pt x="91172" y="184100"/>
                  </a:lnTo>
                  <a:lnTo>
                    <a:pt x="91172" y="177154"/>
                  </a:lnTo>
                  <a:close/>
                  <a:moveTo>
                    <a:pt x="118957" y="191047"/>
                  </a:moveTo>
                  <a:lnTo>
                    <a:pt x="118957" y="194520"/>
                  </a:lnTo>
                  <a:cubicBezTo>
                    <a:pt x="118957" y="198282"/>
                    <a:pt x="115870" y="201466"/>
                    <a:pt x="112011" y="201466"/>
                  </a:cubicBezTo>
                  <a:lnTo>
                    <a:pt x="98118" y="201466"/>
                  </a:lnTo>
                  <a:cubicBezTo>
                    <a:pt x="94355" y="201466"/>
                    <a:pt x="91172" y="198282"/>
                    <a:pt x="91172" y="194520"/>
                  </a:cubicBezTo>
                  <a:lnTo>
                    <a:pt x="91172" y="191047"/>
                  </a:lnTo>
                  <a:close/>
                  <a:moveTo>
                    <a:pt x="146950" y="1"/>
                  </a:moveTo>
                  <a:cubicBezTo>
                    <a:pt x="145260" y="1"/>
                    <a:pt x="143732" y="1213"/>
                    <a:pt x="143463" y="3011"/>
                  </a:cubicBezTo>
                  <a:lnTo>
                    <a:pt x="141533" y="16518"/>
                  </a:lnTo>
                  <a:cubicBezTo>
                    <a:pt x="141272" y="18262"/>
                    <a:pt x="139828" y="19454"/>
                    <a:pt x="138129" y="19454"/>
                  </a:cubicBezTo>
                  <a:cubicBezTo>
                    <a:pt x="137948" y="19454"/>
                    <a:pt x="137763" y="19440"/>
                    <a:pt x="137577" y="19412"/>
                  </a:cubicBezTo>
                  <a:cubicBezTo>
                    <a:pt x="136709" y="19316"/>
                    <a:pt x="135841" y="18833"/>
                    <a:pt x="135262" y="18062"/>
                  </a:cubicBezTo>
                  <a:lnTo>
                    <a:pt x="127061" y="7160"/>
                  </a:lnTo>
                  <a:cubicBezTo>
                    <a:pt x="126437" y="6251"/>
                    <a:pt x="125411" y="5777"/>
                    <a:pt x="124357" y="5777"/>
                  </a:cubicBezTo>
                  <a:cubicBezTo>
                    <a:pt x="123621" y="5777"/>
                    <a:pt x="122872" y="6008"/>
                    <a:pt x="122238" y="6484"/>
                  </a:cubicBezTo>
                  <a:lnTo>
                    <a:pt x="111818" y="14299"/>
                  </a:lnTo>
                  <a:cubicBezTo>
                    <a:pt x="109454" y="14058"/>
                    <a:pt x="107090" y="13937"/>
                    <a:pt x="104727" y="13937"/>
                  </a:cubicBezTo>
                  <a:cubicBezTo>
                    <a:pt x="102363" y="13937"/>
                    <a:pt x="99999" y="14058"/>
                    <a:pt x="97636" y="14299"/>
                  </a:cubicBezTo>
                  <a:cubicBezTo>
                    <a:pt x="66666" y="17869"/>
                    <a:pt x="42450" y="42471"/>
                    <a:pt x="39459" y="73440"/>
                  </a:cubicBezTo>
                  <a:cubicBezTo>
                    <a:pt x="39363" y="74501"/>
                    <a:pt x="39267" y="75466"/>
                    <a:pt x="39267" y="76431"/>
                  </a:cubicBezTo>
                  <a:lnTo>
                    <a:pt x="38205" y="76431"/>
                  </a:lnTo>
                  <a:cubicBezTo>
                    <a:pt x="36565" y="76431"/>
                    <a:pt x="35118" y="77589"/>
                    <a:pt x="34829" y="79229"/>
                  </a:cubicBezTo>
                  <a:lnTo>
                    <a:pt x="32417" y="90613"/>
                  </a:lnTo>
                  <a:lnTo>
                    <a:pt x="22769" y="83956"/>
                  </a:lnTo>
                  <a:cubicBezTo>
                    <a:pt x="22185" y="83539"/>
                    <a:pt x="21511" y="83338"/>
                    <a:pt x="20833" y="83338"/>
                  </a:cubicBezTo>
                  <a:cubicBezTo>
                    <a:pt x="19942" y="83338"/>
                    <a:pt x="19043" y="83685"/>
                    <a:pt x="18331" y="84342"/>
                  </a:cubicBezTo>
                  <a:lnTo>
                    <a:pt x="7911" y="94762"/>
                  </a:lnTo>
                  <a:cubicBezTo>
                    <a:pt x="6753" y="96016"/>
                    <a:pt x="6560" y="97849"/>
                    <a:pt x="7525" y="99200"/>
                  </a:cubicBezTo>
                  <a:lnTo>
                    <a:pt x="14182" y="108847"/>
                  </a:lnTo>
                  <a:lnTo>
                    <a:pt x="2701" y="111259"/>
                  </a:lnTo>
                  <a:cubicBezTo>
                    <a:pt x="1158" y="111549"/>
                    <a:pt x="0" y="112996"/>
                    <a:pt x="0" y="114636"/>
                  </a:cubicBezTo>
                  <a:lnTo>
                    <a:pt x="0" y="128529"/>
                  </a:lnTo>
                  <a:cubicBezTo>
                    <a:pt x="0" y="130169"/>
                    <a:pt x="1158" y="131616"/>
                    <a:pt x="2798" y="131906"/>
                  </a:cubicBezTo>
                  <a:lnTo>
                    <a:pt x="14182" y="134318"/>
                  </a:lnTo>
                  <a:lnTo>
                    <a:pt x="7622" y="143869"/>
                  </a:lnTo>
                  <a:cubicBezTo>
                    <a:pt x="6657" y="145316"/>
                    <a:pt x="6753" y="147149"/>
                    <a:pt x="8008" y="148307"/>
                  </a:cubicBezTo>
                  <a:lnTo>
                    <a:pt x="18427" y="158726"/>
                  </a:lnTo>
                  <a:cubicBezTo>
                    <a:pt x="19085" y="159384"/>
                    <a:pt x="19960" y="159730"/>
                    <a:pt x="20858" y="159730"/>
                  </a:cubicBezTo>
                  <a:cubicBezTo>
                    <a:pt x="21542" y="159730"/>
                    <a:pt x="22240" y="159529"/>
                    <a:pt x="22865" y="159112"/>
                  </a:cubicBezTo>
                  <a:lnTo>
                    <a:pt x="32417" y="152552"/>
                  </a:lnTo>
                  <a:lnTo>
                    <a:pt x="34829" y="163936"/>
                  </a:lnTo>
                  <a:cubicBezTo>
                    <a:pt x="35118" y="165576"/>
                    <a:pt x="36565" y="166734"/>
                    <a:pt x="38205" y="166734"/>
                  </a:cubicBezTo>
                  <a:lnTo>
                    <a:pt x="52098" y="166734"/>
                  </a:lnTo>
                  <a:cubicBezTo>
                    <a:pt x="53738" y="166734"/>
                    <a:pt x="55185" y="165576"/>
                    <a:pt x="55475" y="163936"/>
                  </a:cubicBezTo>
                  <a:lnTo>
                    <a:pt x="57887" y="152552"/>
                  </a:lnTo>
                  <a:lnTo>
                    <a:pt x="67535" y="159112"/>
                  </a:lnTo>
                  <a:cubicBezTo>
                    <a:pt x="68118" y="159529"/>
                    <a:pt x="68792" y="159730"/>
                    <a:pt x="69463" y="159730"/>
                  </a:cubicBezTo>
                  <a:cubicBezTo>
                    <a:pt x="70344" y="159730"/>
                    <a:pt x="71219" y="159384"/>
                    <a:pt x="71876" y="158726"/>
                  </a:cubicBezTo>
                  <a:lnTo>
                    <a:pt x="77279" y="153324"/>
                  </a:lnTo>
                  <a:lnTo>
                    <a:pt x="77279" y="163261"/>
                  </a:lnTo>
                  <a:cubicBezTo>
                    <a:pt x="77375" y="168181"/>
                    <a:pt x="79980" y="172716"/>
                    <a:pt x="84225" y="175224"/>
                  </a:cubicBezTo>
                  <a:lnTo>
                    <a:pt x="84225" y="194520"/>
                  </a:lnTo>
                  <a:cubicBezTo>
                    <a:pt x="84225" y="202142"/>
                    <a:pt x="90496" y="208413"/>
                    <a:pt x="98118" y="208413"/>
                  </a:cubicBezTo>
                  <a:lnTo>
                    <a:pt x="112011" y="208413"/>
                  </a:lnTo>
                  <a:cubicBezTo>
                    <a:pt x="119729" y="208413"/>
                    <a:pt x="125904" y="202142"/>
                    <a:pt x="125904" y="194520"/>
                  </a:cubicBezTo>
                  <a:lnTo>
                    <a:pt x="125904" y="175224"/>
                  </a:lnTo>
                  <a:cubicBezTo>
                    <a:pt x="130245" y="172716"/>
                    <a:pt x="132850" y="168181"/>
                    <a:pt x="132850" y="163261"/>
                  </a:cubicBezTo>
                  <a:lnTo>
                    <a:pt x="132850" y="149465"/>
                  </a:lnTo>
                  <a:cubicBezTo>
                    <a:pt x="132947" y="143676"/>
                    <a:pt x="136034" y="138370"/>
                    <a:pt x="140954" y="135282"/>
                  </a:cubicBezTo>
                  <a:cubicBezTo>
                    <a:pt x="143752" y="133449"/>
                    <a:pt x="146550" y="131327"/>
                    <a:pt x="149058" y="129108"/>
                  </a:cubicBezTo>
                  <a:lnTo>
                    <a:pt x="144427" y="123898"/>
                  </a:lnTo>
                  <a:cubicBezTo>
                    <a:pt x="142208" y="125924"/>
                    <a:pt x="139700" y="127854"/>
                    <a:pt x="137095" y="129494"/>
                  </a:cubicBezTo>
                  <a:cubicBezTo>
                    <a:pt x="130245" y="133835"/>
                    <a:pt x="126000" y="141360"/>
                    <a:pt x="125904" y="149465"/>
                  </a:cubicBezTo>
                  <a:lnTo>
                    <a:pt x="125904" y="163261"/>
                  </a:lnTo>
                  <a:cubicBezTo>
                    <a:pt x="125904" y="167024"/>
                    <a:pt x="122816" y="170207"/>
                    <a:pt x="118957" y="170207"/>
                  </a:cubicBezTo>
                  <a:lnTo>
                    <a:pt x="91172" y="170207"/>
                  </a:lnTo>
                  <a:cubicBezTo>
                    <a:pt x="87409" y="170207"/>
                    <a:pt x="84225" y="167024"/>
                    <a:pt x="84225" y="163261"/>
                  </a:cubicBezTo>
                  <a:lnTo>
                    <a:pt x="84225" y="149175"/>
                  </a:lnTo>
                  <a:cubicBezTo>
                    <a:pt x="84225" y="141167"/>
                    <a:pt x="79980" y="133835"/>
                    <a:pt x="73227" y="129590"/>
                  </a:cubicBezTo>
                  <a:cubicBezTo>
                    <a:pt x="45731" y="112321"/>
                    <a:pt x="37433" y="75948"/>
                    <a:pt x="54703" y="48452"/>
                  </a:cubicBezTo>
                  <a:cubicBezTo>
                    <a:pt x="65412" y="31376"/>
                    <a:pt x="84225" y="20956"/>
                    <a:pt x="104389" y="20860"/>
                  </a:cubicBezTo>
                  <a:lnTo>
                    <a:pt x="104389" y="20860"/>
                  </a:lnTo>
                  <a:lnTo>
                    <a:pt x="104196" y="21245"/>
                  </a:lnTo>
                  <a:cubicBezTo>
                    <a:pt x="104100" y="22210"/>
                    <a:pt x="104293" y="23079"/>
                    <a:pt x="104871" y="23850"/>
                  </a:cubicBezTo>
                  <a:lnTo>
                    <a:pt x="113072" y="34752"/>
                  </a:lnTo>
                  <a:cubicBezTo>
                    <a:pt x="113940" y="35910"/>
                    <a:pt x="114037" y="37454"/>
                    <a:pt x="113265" y="38611"/>
                  </a:cubicBezTo>
                  <a:cubicBezTo>
                    <a:pt x="112694" y="39672"/>
                    <a:pt x="111572" y="40318"/>
                    <a:pt x="110423" y="40318"/>
                  </a:cubicBezTo>
                  <a:cubicBezTo>
                    <a:pt x="110212" y="40318"/>
                    <a:pt x="110001" y="40296"/>
                    <a:pt x="109792" y="40252"/>
                  </a:cubicBezTo>
                  <a:lnTo>
                    <a:pt x="96285" y="38322"/>
                  </a:lnTo>
                  <a:cubicBezTo>
                    <a:pt x="96154" y="38309"/>
                    <a:pt x="96024" y="38302"/>
                    <a:pt x="95895" y="38302"/>
                  </a:cubicBezTo>
                  <a:cubicBezTo>
                    <a:pt x="94126" y="38302"/>
                    <a:pt x="92599" y="39514"/>
                    <a:pt x="92329" y="41313"/>
                  </a:cubicBezTo>
                  <a:lnTo>
                    <a:pt x="89435" y="61959"/>
                  </a:lnTo>
                  <a:cubicBezTo>
                    <a:pt x="89146" y="63792"/>
                    <a:pt x="90496" y="65625"/>
                    <a:pt x="92329" y="65915"/>
                  </a:cubicBezTo>
                  <a:lnTo>
                    <a:pt x="105836" y="67844"/>
                  </a:lnTo>
                  <a:cubicBezTo>
                    <a:pt x="107766" y="68037"/>
                    <a:pt x="109117" y="69870"/>
                    <a:pt x="108827" y="71703"/>
                  </a:cubicBezTo>
                  <a:cubicBezTo>
                    <a:pt x="108731" y="72668"/>
                    <a:pt x="108248" y="73440"/>
                    <a:pt x="107476" y="74019"/>
                  </a:cubicBezTo>
                  <a:lnTo>
                    <a:pt x="96574" y="82219"/>
                  </a:lnTo>
                  <a:cubicBezTo>
                    <a:pt x="95031" y="83377"/>
                    <a:pt x="94741" y="85500"/>
                    <a:pt x="95899" y="87043"/>
                  </a:cubicBezTo>
                  <a:lnTo>
                    <a:pt x="108345" y="103734"/>
                  </a:lnTo>
                  <a:cubicBezTo>
                    <a:pt x="109026" y="104643"/>
                    <a:pt x="110076" y="105117"/>
                    <a:pt x="111139" y="105117"/>
                  </a:cubicBezTo>
                  <a:cubicBezTo>
                    <a:pt x="111881" y="105117"/>
                    <a:pt x="112630" y="104886"/>
                    <a:pt x="113265" y="104409"/>
                  </a:cubicBezTo>
                  <a:lnTo>
                    <a:pt x="124167" y="96209"/>
                  </a:lnTo>
                  <a:cubicBezTo>
                    <a:pt x="124776" y="95752"/>
                    <a:pt x="125475" y="95536"/>
                    <a:pt x="126169" y="95536"/>
                  </a:cubicBezTo>
                  <a:cubicBezTo>
                    <a:pt x="127235" y="95536"/>
                    <a:pt x="128290" y="96046"/>
                    <a:pt x="128991" y="96981"/>
                  </a:cubicBezTo>
                  <a:cubicBezTo>
                    <a:pt x="129570" y="97656"/>
                    <a:pt x="129763" y="98621"/>
                    <a:pt x="129666" y="99489"/>
                  </a:cubicBezTo>
                  <a:lnTo>
                    <a:pt x="127737" y="112996"/>
                  </a:lnTo>
                  <a:cubicBezTo>
                    <a:pt x="127447" y="114925"/>
                    <a:pt x="128798" y="116662"/>
                    <a:pt x="130631" y="116952"/>
                  </a:cubicBezTo>
                  <a:lnTo>
                    <a:pt x="151277" y="119942"/>
                  </a:lnTo>
                  <a:lnTo>
                    <a:pt x="151760" y="119942"/>
                  </a:lnTo>
                  <a:cubicBezTo>
                    <a:pt x="153496" y="119942"/>
                    <a:pt x="154944" y="118688"/>
                    <a:pt x="155233" y="116952"/>
                  </a:cubicBezTo>
                  <a:lnTo>
                    <a:pt x="157163" y="103445"/>
                  </a:lnTo>
                  <a:cubicBezTo>
                    <a:pt x="157432" y="101646"/>
                    <a:pt x="158959" y="100434"/>
                    <a:pt x="160728" y="100434"/>
                  </a:cubicBezTo>
                  <a:cubicBezTo>
                    <a:pt x="160857" y="100434"/>
                    <a:pt x="160987" y="100441"/>
                    <a:pt x="161118" y="100454"/>
                  </a:cubicBezTo>
                  <a:cubicBezTo>
                    <a:pt x="161986" y="100647"/>
                    <a:pt x="162855" y="101129"/>
                    <a:pt x="163337" y="101804"/>
                  </a:cubicBezTo>
                  <a:lnTo>
                    <a:pt x="171538" y="112803"/>
                  </a:lnTo>
                  <a:cubicBezTo>
                    <a:pt x="172232" y="113671"/>
                    <a:pt x="173309" y="114158"/>
                    <a:pt x="174393" y="114158"/>
                  </a:cubicBezTo>
                  <a:cubicBezTo>
                    <a:pt x="175115" y="114158"/>
                    <a:pt x="175841" y="113941"/>
                    <a:pt x="176458" y="113478"/>
                  </a:cubicBezTo>
                  <a:lnTo>
                    <a:pt x="193052" y="100936"/>
                  </a:lnTo>
                  <a:cubicBezTo>
                    <a:pt x="194596" y="99778"/>
                    <a:pt x="194982" y="97656"/>
                    <a:pt x="193824" y="96112"/>
                  </a:cubicBezTo>
                  <a:lnTo>
                    <a:pt x="185623" y="85210"/>
                  </a:lnTo>
                  <a:cubicBezTo>
                    <a:pt x="184755" y="84053"/>
                    <a:pt x="184659" y="82509"/>
                    <a:pt x="185431" y="81351"/>
                  </a:cubicBezTo>
                  <a:cubicBezTo>
                    <a:pt x="186029" y="80239"/>
                    <a:pt x="187159" y="79582"/>
                    <a:pt x="188417" y="79582"/>
                  </a:cubicBezTo>
                  <a:cubicBezTo>
                    <a:pt x="188577" y="79582"/>
                    <a:pt x="188740" y="79593"/>
                    <a:pt x="188904" y="79615"/>
                  </a:cubicBezTo>
                  <a:lnTo>
                    <a:pt x="202411" y="81544"/>
                  </a:lnTo>
                  <a:cubicBezTo>
                    <a:pt x="202587" y="81572"/>
                    <a:pt x="202764" y="81586"/>
                    <a:pt x="202939" y="81586"/>
                  </a:cubicBezTo>
                  <a:cubicBezTo>
                    <a:pt x="204582" y="81586"/>
                    <a:pt x="206095" y="80393"/>
                    <a:pt x="206270" y="78650"/>
                  </a:cubicBezTo>
                  <a:lnTo>
                    <a:pt x="209261" y="58004"/>
                  </a:lnTo>
                  <a:cubicBezTo>
                    <a:pt x="209550" y="56074"/>
                    <a:pt x="208199" y="54337"/>
                    <a:pt x="206270" y="54048"/>
                  </a:cubicBezTo>
                  <a:lnTo>
                    <a:pt x="192763" y="52118"/>
                  </a:lnTo>
                  <a:cubicBezTo>
                    <a:pt x="190930" y="51829"/>
                    <a:pt x="189579" y="50092"/>
                    <a:pt x="189869" y="48259"/>
                  </a:cubicBezTo>
                  <a:cubicBezTo>
                    <a:pt x="189965" y="47294"/>
                    <a:pt x="190447" y="46523"/>
                    <a:pt x="191219" y="45944"/>
                  </a:cubicBezTo>
                  <a:lnTo>
                    <a:pt x="202121" y="37743"/>
                  </a:lnTo>
                  <a:cubicBezTo>
                    <a:pt x="203665" y="36585"/>
                    <a:pt x="203954" y="34366"/>
                    <a:pt x="202797" y="32919"/>
                  </a:cubicBezTo>
                  <a:lnTo>
                    <a:pt x="190351" y="16229"/>
                  </a:lnTo>
                  <a:cubicBezTo>
                    <a:pt x="189669" y="15320"/>
                    <a:pt x="188620" y="14846"/>
                    <a:pt x="187557" y="14846"/>
                  </a:cubicBezTo>
                  <a:cubicBezTo>
                    <a:pt x="186814" y="14846"/>
                    <a:pt x="186065" y="15077"/>
                    <a:pt x="185431" y="15553"/>
                  </a:cubicBezTo>
                  <a:lnTo>
                    <a:pt x="174529" y="23657"/>
                  </a:lnTo>
                  <a:cubicBezTo>
                    <a:pt x="173892" y="24175"/>
                    <a:pt x="173157" y="24413"/>
                    <a:pt x="172432" y="24413"/>
                  </a:cubicBezTo>
                  <a:cubicBezTo>
                    <a:pt x="171398" y="24413"/>
                    <a:pt x="170385" y="23929"/>
                    <a:pt x="169705" y="23079"/>
                  </a:cubicBezTo>
                  <a:cubicBezTo>
                    <a:pt x="169126" y="22307"/>
                    <a:pt x="168836" y="21342"/>
                    <a:pt x="169029" y="20474"/>
                  </a:cubicBezTo>
                  <a:lnTo>
                    <a:pt x="170959" y="6967"/>
                  </a:lnTo>
                  <a:cubicBezTo>
                    <a:pt x="171152" y="5037"/>
                    <a:pt x="169898" y="3301"/>
                    <a:pt x="167968" y="3011"/>
                  </a:cubicBezTo>
                  <a:lnTo>
                    <a:pt x="147322" y="20"/>
                  </a:lnTo>
                  <a:cubicBezTo>
                    <a:pt x="147197" y="7"/>
                    <a:pt x="147073" y="1"/>
                    <a:pt x="1469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68" name="Google Shape;2168;p39"/>
            <p:cNvSpPr/>
            <p:nvPr/>
          </p:nvSpPr>
          <p:spPr>
            <a:xfrm>
              <a:off x="4202861" y="1284806"/>
              <a:ext cx="1389300" cy="1389300"/>
            </a:xfrm>
            <a:custGeom>
              <a:avLst/>
              <a:gdLst/>
              <a:ahLst/>
              <a:cxnLst/>
              <a:rect l="l" t="t" r="r" b="b"/>
              <a:pathLst>
                <a:path w="55572" h="55572" extrusionOk="0">
                  <a:moveTo>
                    <a:pt x="27786" y="6947"/>
                  </a:moveTo>
                  <a:cubicBezTo>
                    <a:pt x="39267" y="6947"/>
                    <a:pt x="48625" y="16305"/>
                    <a:pt x="48625" y="27786"/>
                  </a:cubicBezTo>
                  <a:cubicBezTo>
                    <a:pt x="48625" y="39363"/>
                    <a:pt x="39267" y="48625"/>
                    <a:pt x="27786" y="48625"/>
                  </a:cubicBezTo>
                  <a:cubicBezTo>
                    <a:pt x="16305" y="48625"/>
                    <a:pt x="6947" y="39363"/>
                    <a:pt x="6947" y="27786"/>
                  </a:cubicBezTo>
                  <a:cubicBezTo>
                    <a:pt x="6947" y="16305"/>
                    <a:pt x="16305" y="6947"/>
                    <a:pt x="27786" y="6947"/>
                  </a:cubicBezTo>
                  <a:close/>
                  <a:moveTo>
                    <a:pt x="27786" y="0"/>
                  </a:moveTo>
                  <a:cubicBezTo>
                    <a:pt x="12446" y="0"/>
                    <a:pt x="0" y="12446"/>
                    <a:pt x="0" y="27786"/>
                  </a:cubicBezTo>
                  <a:cubicBezTo>
                    <a:pt x="0" y="43126"/>
                    <a:pt x="12446" y="55572"/>
                    <a:pt x="27786" y="55572"/>
                  </a:cubicBezTo>
                  <a:cubicBezTo>
                    <a:pt x="43126" y="55572"/>
                    <a:pt x="55571" y="43126"/>
                    <a:pt x="55571" y="27786"/>
                  </a:cubicBezTo>
                  <a:cubicBezTo>
                    <a:pt x="55571" y="12446"/>
                    <a:pt x="43126" y="97"/>
                    <a:pt x="27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69" name="Google Shape;2169;p39"/>
            <p:cNvSpPr/>
            <p:nvPr/>
          </p:nvSpPr>
          <p:spPr>
            <a:xfrm>
              <a:off x="3730400" y="4080350"/>
              <a:ext cx="173675" cy="260500"/>
            </a:xfrm>
            <a:custGeom>
              <a:avLst/>
              <a:gdLst/>
              <a:ahLst/>
              <a:cxnLst/>
              <a:rect l="l" t="t" r="r" b="b"/>
              <a:pathLst>
                <a:path w="6947" h="10420" extrusionOk="0">
                  <a:moveTo>
                    <a:pt x="0" y="0"/>
                  </a:moveTo>
                  <a:lnTo>
                    <a:pt x="0" y="10420"/>
                  </a:lnTo>
                  <a:lnTo>
                    <a:pt x="6947" y="10420"/>
                  </a:lnTo>
                  <a:lnTo>
                    <a:pt x="694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0" name="Google Shape;2170;p39"/>
            <p:cNvSpPr/>
            <p:nvPr/>
          </p:nvSpPr>
          <p:spPr>
            <a:xfrm>
              <a:off x="2430350" y="1227000"/>
              <a:ext cx="1473725" cy="2679700"/>
            </a:xfrm>
            <a:custGeom>
              <a:avLst/>
              <a:gdLst/>
              <a:ahLst/>
              <a:cxnLst/>
              <a:rect l="l" t="t" r="r" b="b"/>
              <a:pathLst>
                <a:path w="58949" h="107188" extrusionOk="0">
                  <a:moveTo>
                    <a:pt x="29619" y="1"/>
                  </a:moveTo>
                  <a:cubicBezTo>
                    <a:pt x="6851" y="14376"/>
                    <a:pt x="1" y="44381"/>
                    <a:pt x="14376" y="67053"/>
                  </a:cubicBezTo>
                  <a:cubicBezTo>
                    <a:pt x="19875" y="75929"/>
                    <a:pt x="28076" y="82683"/>
                    <a:pt x="37820" y="86445"/>
                  </a:cubicBezTo>
                  <a:cubicBezTo>
                    <a:pt x="46407" y="89725"/>
                    <a:pt x="52002" y="98022"/>
                    <a:pt x="52002" y="107188"/>
                  </a:cubicBezTo>
                  <a:lnTo>
                    <a:pt x="58949" y="107188"/>
                  </a:lnTo>
                  <a:cubicBezTo>
                    <a:pt x="58949" y="95128"/>
                    <a:pt x="51616" y="84323"/>
                    <a:pt x="40328" y="79981"/>
                  </a:cubicBezTo>
                  <a:cubicBezTo>
                    <a:pt x="18910" y="71588"/>
                    <a:pt x="8298" y="47468"/>
                    <a:pt x="16691" y="26050"/>
                  </a:cubicBezTo>
                  <a:cubicBezTo>
                    <a:pt x="19875" y="17753"/>
                    <a:pt x="25760" y="10710"/>
                    <a:pt x="33286" y="5886"/>
                  </a:cubicBezTo>
                  <a:lnTo>
                    <a:pt x="29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1" name="Google Shape;2171;p39"/>
            <p:cNvSpPr/>
            <p:nvPr/>
          </p:nvSpPr>
          <p:spPr>
            <a:xfrm>
              <a:off x="5467000" y="3472525"/>
              <a:ext cx="607825" cy="173700"/>
            </a:xfrm>
            <a:custGeom>
              <a:avLst/>
              <a:gdLst/>
              <a:ahLst/>
              <a:cxnLst/>
              <a:rect l="l" t="t" r="r" b="b"/>
              <a:pathLst>
                <a:path w="24313" h="6948" extrusionOk="0">
                  <a:moveTo>
                    <a:pt x="0" y="1"/>
                  </a:moveTo>
                  <a:lnTo>
                    <a:pt x="0" y="6947"/>
                  </a:lnTo>
                  <a:lnTo>
                    <a:pt x="24313" y="6947"/>
                  </a:lnTo>
                  <a:lnTo>
                    <a:pt x="2431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2" name="Google Shape;2172;p39"/>
            <p:cNvSpPr/>
            <p:nvPr/>
          </p:nvSpPr>
          <p:spPr>
            <a:xfrm>
              <a:off x="5324700" y="3925975"/>
              <a:ext cx="631950" cy="566850"/>
            </a:xfrm>
            <a:custGeom>
              <a:avLst/>
              <a:gdLst/>
              <a:ahLst/>
              <a:cxnLst/>
              <a:rect l="l" t="t" r="r" b="b"/>
              <a:pathLst>
                <a:path w="25278" h="22674" extrusionOk="0">
                  <a:moveTo>
                    <a:pt x="4438" y="1"/>
                  </a:moveTo>
                  <a:lnTo>
                    <a:pt x="0" y="5307"/>
                  </a:lnTo>
                  <a:lnTo>
                    <a:pt x="20839" y="22673"/>
                  </a:lnTo>
                  <a:lnTo>
                    <a:pt x="25277" y="17367"/>
                  </a:lnTo>
                  <a:lnTo>
                    <a:pt x="443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3" name="Google Shape;2173;p39"/>
            <p:cNvSpPr/>
            <p:nvPr/>
          </p:nvSpPr>
          <p:spPr>
            <a:xfrm>
              <a:off x="4946025" y="4167175"/>
              <a:ext cx="173675" cy="607825"/>
            </a:xfrm>
            <a:custGeom>
              <a:avLst/>
              <a:gdLst/>
              <a:ahLst/>
              <a:cxnLst/>
              <a:rect l="l" t="t" r="r" b="b"/>
              <a:pathLst>
                <a:path w="6947" h="24313" extrusionOk="0">
                  <a:moveTo>
                    <a:pt x="0" y="1"/>
                  </a:moveTo>
                  <a:lnTo>
                    <a:pt x="0" y="24313"/>
                  </a:lnTo>
                  <a:lnTo>
                    <a:pt x="6947" y="24313"/>
                  </a:lnTo>
                  <a:lnTo>
                    <a:pt x="694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4" name="Google Shape;2174;p39"/>
            <p:cNvSpPr/>
            <p:nvPr/>
          </p:nvSpPr>
          <p:spPr>
            <a:xfrm>
              <a:off x="1279850" y="1564675"/>
              <a:ext cx="735675" cy="342525"/>
            </a:xfrm>
            <a:custGeom>
              <a:avLst/>
              <a:gdLst/>
              <a:ahLst/>
              <a:cxnLst/>
              <a:rect l="l" t="t" r="r" b="b"/>
              <a:pathLst>
                <a:path w="29427" h="13701" extrusionOk="0">
                  <a:moveTo>
                    <a:pt x="27786" y="1"/>
                  </a:moveTo>
                  <a:lnTo>
                    <a:pt x="1" y="6947"/>
                  </a:lnTo>
                  <a:lnTo>
                    <a:pt x="1641" y="13701"/>
                  </a:lnTo>
                  <a:lnTo>
                    <a:pt x="29426" y="6754"/>
                  </a:lnTo>
                  <a:lnTo>
                    <a:pt x="2778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5" name="Google Shape;2175;p39"/>
            <p:cNvSpPr/>
            <p:nvPr/>
          </p:nvSpPr>
          <p:spPr>
            <a:xfrm>
              <a:off x="1424575" y="710850"/>
              <a:ext cx="706725" cy="574075"/>
            </a:xfrm>
            <a:custGeom>
              <a:avLst/>
              <a:gdLst/>
              <a:ahLst/>
              <a:cxnLst/>
              <a:rect l="l" t="t" r="r" b="b"/>
              <a:pathLst>
                <a:path w="28269" h="22963" extrusionOk="0">
                  <a:moveTo>
                    <a:pt x="3956" y="1"/>
                  </a:moveTo>
                  <a:lnTo>
                    <a:pt x="0" y="5596"/>
                  </a:lnTo>
                  <a:lnTo>
                    <a:pt x="24313" y="22962"/>
                  </a:lnTo>
                  <a:lnTo>
                    <a:pt x="28268" y="17367"/>
                  </a:lnTo>
                  <a:lnTo>
                    <a:pt x="39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  <p:sp>
          <p:nvSpPr>
            <p:cNvPr id="2176" name="Google Shape;2176;p39"/>
            <p:cNvSpPr/>
            <p:nvPr/>
          </p:nvSpPr>
          <p:spPr>
            <a:xfrm>
              <a:off x="2167450" y="238125"/>
              <a:ext cx="344925" cy="738075"/>
            </a:xfrm>
            <a:custGeom>
              <a:avLst/>
              <a:gdLst/>
              <a:ahLst/>
              <a:cxnLst/>
              <a:rect l="l" t="t" r="r" b="b"/>
              <a:pathLst>
                <a:path w="13797" h="29523" extrusionOk="0">
                  <a:moveTo>
                    <a:pt x="6754" y="0"/>
                  </a:moveTo>
                  <a:lnTo>
                    <a:pt x="1" y="1737"/>
                  </a:lnTo>
                  <a:lnTo>
                    <a:pt x="7140" y="29522"/>
                  </a:lnTo>
                  <a:lnTo>
                    <a:pt x="13797" y="27786"/>
                  </a:lnTo>
                  <a:lnTo>
                    <a:pt x="6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595959"/>
                </a:solidFill>
              </a:endParaRPr>
            </a:p>
          </p:txBody>
        </p:sp>
      </p:grpSp>
      <p:sp>
        <p:nvSpPr>
          <p:cNvPr id="2177" name="Google Shape;2177;p39"/>
          <p:cNvSpPr txBox="1">
            <a:spLocks noGrp="1"/>
          </p:cNvSpPr>
          <p:nvPr>
            <p:ph type="title"/>
          </p:nvPr>
        </p:nvSpPr>
        <p:spPr>
          <a:xfrm>
            <a:off x="2167128" y="2478024"/>
            <a:ext cx="4809600" cy="5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Caveat</a:t>
            </a:r>
            <a:endParaRPr dirty="0"/>
          </a:p>
        </p:txBody>
      </p:sp>
      <p:sp>
        <p:nvSpPr>
          <p:cNvPr id="2178" name="Google Shape;2178;p39"/>
          <p:cNvSpPr txBox="1">
            <a:spLocks noGrp="1"/>
          </p:cNvSpPr>
          <p:nvPr>
            <p:ph type="subTitle" idx="1"/>
          </p:nvPr>
        </p:nvSpPr>
        <p:spPr>
          <a:xfrm>
            <a:off x="2167128" y="3054096"/>
            <a:ext cx="4809600" cy="113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In March 2021, the definitions were changed for </a:t>
            </a:r>
            <a:r>
              <a:rPr lang="en" sz="1600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four of the five </a:t>
            </a: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Student Equity &amp; Achievement metrics which affected the data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8B73CF2B-5949-0048-AFF0-9327F44BD8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3219026"/>
              </p:ext>
            </p:extLst>
          </p:nvPr>
        </p:nvGraphicFramePr>
        <p:xfrm>
          <a:off x="823346" y="1103703"/>
          <a:ext cx="7497308" cy="3270795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631729">
                  <a:extLst>
                    <a:ext uri="{9D8B030D-6E8A-4147-A177-3AD203B41FA5}">
                      <a16:colId xmlns:a16="http://schemas.microsoft.com/office/drawing/2014/main" val="3802208454"/>
                    </a:ext>
                  </a:extLst>
                </a:gridCol>
                <a:gridCol w="3046670">
                  <a:extLst>
                    <a:ext uri="{9D8B030D-6E8A-4147-A177-3AD203B41FA5}">
                      <a16:colId xmlns:a16="http://schemas.microsoft.com/office/drawing/2014/main" val="4219373907"/>
                    </a:ext>
                  </a:extLst>
                </a:gridCol>
                <a:gridCol w="2818909">
                  <a:extLst>
                    <a:ext uri="{9D8B030D-6E8A-4147-A177-3AD203B41FA5}">
                      <a16:colId xmlns:a16="http://schemas.microsoft.com/office/drawing/2014/main" val="3027801410"/>
                    </a:ext>
                  </a:extLst>
                </a:gridCol>
              </a:tblGrid>
              <a:tr h="1078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Metric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Old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New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2900541761"/>
                  </a:ext>
                </a:extLst>
              </a:tr>
              <a:tr h="3235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Successful Enrollment in First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 student who applied in the selected year who enrolled in the college in same year (300SX)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First-time in college, excludes special admit, credit enrolled  (300CX)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148070164"/>
                  </a:ext>
                </a:extLst>
              </a:tr>
              <a:tr h="43142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Completion of Transfer-Level Math and English in First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 student new to the district who completed transfer-level math and English in first year (501SX)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First-time in college, excludes special admit, credit enrolled  (501CX)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11228041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Term to Term Retention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Any student who enrolled in the fall who subsequently enrolled in Spring (excluding those who got award or transferred) (406SX)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First-time in college, excludes special admit, credit enrolled  (453CX)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Not just fall to spring, but spring to fall, too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First term counted only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112748805"/>
                  </a:ext>
                </a:extLst>
              </a:tr>
              <a:tr h="4646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Attained Vision Goal Completion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Any student who earned a degree or certificate in selected year (619SX)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First-time in college, excludes special admit, credit enrolled  (619CX)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Tracking cohort forward for three-years, no longer snapshot of selected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4056946782"/>
                  </a:ext>
                </a:extLst>
              </a:tr>
              <a:tr h="8247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Transferred to Four-Year Institution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Any student who transferred to a four-year in selected year, was enrolled in 12+ units in previous year, was not concurrently enrolled in any CCC in selected year (620SX)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tc>
                  <a:txBody>
                    <a:bodyPr/>
                    <a:lstStyle/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First-time in college, excludes special admit, credit enrolled  (620CX)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US" sz="1000" dirty="0">
                          <a:effectLst/>
                        </a:rPr>
                        <a:t>Tracking cohort forward for three-years, no longer snapshot of selected year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192" marR="46192" marT="0" marB="0"/>
                </a:tc>
                <a:extLst>
                  <a:ext uri="{0D108BD9-81ED-4DB2-BD59-A6C34878D82A}">
                    <a16:rowId xmlns:a16="http://schemas.microsoft.com/office/drawing/2014/main" val="3211039075"/>
                  </a:ext>
                </a:extLst>
              </a:tr>
            </a:tbl>
          </a:graphicData>
        </a:graphic>
      </p:graphicFrame>
      <p:sp>
        <p:nvSpPr>
          <p:cNvPr id="23" name="Rectangle 1">
            <a:extLst>
              <a:ext uri="{FF2B5EF4-FFF2-40B4-BE49-F238E27FC236}">
                <a16:creationId xmlns:a16="http://schemas.microsoft.com/office/drawing/2014/main" id="{6D7DC3DC-C9A0-284F-84C7-D4FD0CF7F1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6228" y="438025"/>
            <a:ext cx="733154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Crosswalk SEA Metrics – Old Methodology (2019-22) vs. New Methodology (2022-25)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33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42" name="Google Shape;2242;p42"/>
          <p:cNvGraphicFramePr/>
          <p:nvPr>
            <p:extLst>
              <p:ext uri="{D42A27DB-BD31-4B8C-83A1-F6EECF244321}">
                <p14:modId xmlns:p14="http://schemas.microsoft.com/office/powerpoint/2010/main" val="129017333"/>
              </p:ext>
            </p:extLst>
          </p:nvPr>
        </p:nvGraphicFramePr>
        <p:xfrm>
          <a:off x="1048683" y="1271702"/>
          <a:ext cx="6918744" cy="3403920"/>
        </p:xfrm>
        <a:graphic>
          <a:graphicData uri="http://schemas.openxmlformats.org/drawingml/2006/table">
            <a:tbl>
              <a:tblPr>
                <a:noFill/>
                <a:tableStyleId>{DC999B9A-0209-47B7-B4F0-E4A2674F173C}</a:tableStyleId>
              </a:tblPr>
              <a:tblGrid>
                <a:gridCol w="594679">
                  <a:extLst>
                    <a:ext uri="{9D8B030D-6E8A-4147-A177-3AD203B41FA5}">
                      <a16:colId xmlns:a16="http://schemas.microsoft.com/office/drawing/2014/main" val="2118369296"/>
                    </a:ext>
                  </a:extLst>
                </a:gridCol>
                <a:gridCol w="1711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1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1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531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49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Baseline</a:t>
                      </a: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Goal</a:t>
                      </a: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dk2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Equity Change</a:t>
                      </a:r>
                      <a:endParaRPr sz="1600" dirty="0">
                        <a:solidFill>
                          <a:schemeClr val="dk2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accent6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Enrolled in Same Community College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22110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24321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+10.00%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noFill/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Transferred to a Four-Year Institution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1991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2688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+35.01%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Retained from Fall to Spring at Same College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23972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25410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+6.00%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Completed Both Transfer-Level Math and English in First Year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334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889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+116.17%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Attained the Vision Goal Completion</a:t>
                      </a:r>
                      <a:endParaRPr dirty="0">
                        <a:solidFill>
                          <a:schemeClr val="accent1">
                            <a:lumMod val="75000"/>
                          </a:schemeClr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1969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2501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>
                          <a:solidFill>
                            <a:srgbClr val="595959"/>
                          </a:solidFill>
                          <a:latin typeface="Barlow Semi Condensed Medium"/>
                          <a:ea typeface="Barlow Semi Condensed Medium"/>
                          <a:cs typeface="Barlow Semi Condensed Medium"/>
                          <a:sym typeface="Barlow Semi Condensed Medium"/>
                        </a:rPr>
                        <a:t>+27.02%</a:t>
                      </a:r>
                      <a:endParaRPr dirty="0">
                        <a:solidFill>
                          <a:srgbClr val="595959"/>
                        </a:solidFill>
                        <a:latin typeface="Barlow Semi Condensed Medium"/>
                        <a:ea typeface="Barlow Semi Condensed Medium"/>
                        <a:cs typeface="Barlow Semi Condensed Medium"/>
                        <a:sym typeface="Barlow Semi Condensed Medium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456051"/>
                  </a:ext>
                </a:extLst>
              </a:tr>
            </a:tbl>
          </a:graphicData>
        </a:graphic>
      </p:graphicFrame>
      <p:sp>
        <p:nvSpPr>
          <p:cNvPr id="2241" name="Google Shape;2241;p42"/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2019-2022 Student Equity Goals</a:t>
            </a:r>
            <a:endParaRPr dirty="0"/>
          </a:p>
        </p:txBody>
      </p:sp>
      <p:sp>
        <p:nvSpPr>
          <p:cNvPr id="64" name="Google Shape;13530;p76">
            <a:extLst>
              <a:ext uri="{FF2B5EF4-FFF2-40B4-BE49-F238E27FC236}">
                <a16:creationId xmlns:a16="http://schemas.microsoft.com/office/drawing/2014/main" id="{D1FC4E3F-A7D2-412F-BB79-F5347C1A15EB}"/>
              </a:ext>
            </a:extLst>
          </p:cNvPr>
          <p:cNvSpPr/>
          <p:nvPr/>
        </p:nvSpPr>
        <p:spPr>
          <a:xfrm>
            <a:off x="1119023" y="4254677"/>
            <a:ext cx="375620" cy="372441"/>
          </a:xfrm>
          <a:custGeom>
            <a:avLst/>
            <a:gdLst/>
            <a:ahLst/>
            <a:cxnLst/>
            <a:rect l="l" t="t" r="r" b="b"/>
            <a:pathLst>
              <a:path w="12761" h="12653" extrusionOk="0">
                <a:moveTo>
                  <a:pt x="6396" y="866"/>
                </a:moveTo>
                <a:lnTo>
                  <a:pt x="11469" y="3796"/>
                </a:lnTo>
                <a:cubicBezTo>
                  <a:pt x="8759" y="5340"/>
                  <a:pt x="12729" y="3072"/>
                  <a:pt x="6396" y="6695"/>
                </a:cubicBezTo>
                <a:cubicBezTo>
                  <a:pt x="1" y="3072"/>
                  <a:pt x="4097" y="5403"/>
                  <a:pt x="1324" y="3796"/>
                </a:cubicBezTo>
                <a:lnTo>
                  <a:pt x="6396" y="866"/>
                </a:lnTo>
                <a:close/>
                <a:moveTo>
                  <a:pt x="10208" y="5498"/>
                </a:moveTo>
                <a:lnTo>
                  <a:pt x="10208" y="8081"/>
                </a:lnTo>
                <a:cubicBezTo>
                  <a:pt x="10177" y="8207"/>
                  <a:pt x="10051" y="8365"/>
                  <a:pt x="9925" y="8428"/>
                </a:cubicBezTo>
                <a:cubicBezTo>
                  <a:pt x="9312" y="8970"/>
                  <a:pt x="7887" y="9300"/>
                  <a:pt x="6364" y="9300"/>
                </a:cubicBezTo>
                <a:cubicBezTo>
                  <a:pt x="5852" y="9300"/>
                  <a:pt x="5329" y="9263"/>
                  <a:pt x="4821" y="9184"/>
                </a:cubicBezTo>
                <a:cubicBezTo>
                  <a:pt x="4317" y="9121"/>
                  <a:pt x="3718" y="8963"/>
                  <a:pt x="3246" y="8711"/>
                </a:cubicBezTo>
                <a:cubicBezTo>
                  <a:pt x="2994" y="8585"/>
                  <a:pt x="2584" y="8333"/>
                  <a:pt x="2584" y="8050"/>
                </a:cubicBezTo>
                <a:lnTo>
                  <a:pt x="2584" y="5498"/>
                </a:lnTo>
                <a:cubicBezTo>
                  <a:pt x="4412" y="6537"/>
                  <a:pt x="4317" y="6474"/>
                  <a:pt x="6207" y="7545"/>
                </a:cubicBezTo>
                <a:cubicBezTo>
                  <a:pt x="6255" y="7577"/>
                  <a:pt x="6318" y="7593"/>
                  <a:pt x="6385" y="7593"/>
                </a:cubicBezTo>
                <a:cubicBezTo>
                  <a:pt x="6452" y="7593"/>
                  <a:pt x="6522" y="7577"/>
                  <a:pt x="6585" y="7545"/>
                </a:cubicBezTo>
                <a:cubicBezTo>
                  <a:pt x="6617" y="7482"/>
                  <a:pt x="9925" y="5592"/>
                  <a:pt x="10208" y="5498"/>
                </a:cubicBezTo>
                <a:close/>
                <a:moveTo>
                  <a:pt x="6385" y="0"/>
                </a:moveTo>
                <a:cubicBezTo>
                  <a:pt x="6318" y="0"/>
                  <a:pt x="6255" y="16"/>
                  <a:pt x="6207" y="47"/>
                </a:cubicBezTo>
                <a:lnTo>
                  <a:pt x="284" y="3450"/>
                </a:lnTo>
                <a:cubicBezTo>
                  <a:pt x="1" y="3607"/>
                  <a:pt x="1" y="3985"/>
                  <a:pt x="284" y="4143"/>
                </a:cubicBezTo>
                <a:lnTo>
                  <a:pt x="1797" y="4962"/>
                </a:lnTo>
                <a:lnTo>
                  <a:pt x="1797" y="8018"/>
                </a:lnTo>
                <a:cubicBezTo>
                  <a:pt x="1797" y="8711"/>
                  <a:pt x="2458" y="9215"/>
                  <a:pt x="3088" y="9499"/>
                </a:cubicBezTo>
                <a:cubicBezTo>
                  <a:pt x="3994" y="9903"/>
                  <a:pt x="5215" y="10104"/>
                  <a:pt x="6430" y="10104"/>
                </a:cubicBezTo>
                <a:cubicBezTo>
                  <a:pt x="7963" y="10104"/>
                  <a:pt x="9488" y="9785"/>
                  <a:pt x="10366" y="9152"/>
                </a:cubicBezTo>
                <a:cubicBezTo>
                  <a:pt x="10776" y="8869"/>
                  <a:pt x="11091" y="8491"/>
                  <a:pt x="11091" y="8018"/>
                </a:cubicBezTo>
                <a:lnTo>
                  <a:pt x="11091" y="4962"/>
                </a:lnTo>
                <a:lnTo>
                  <a:pt x="11941" y="4490"/>
                </a:lnTo>
                <a:lnTo>
                  <a:pt x="11941" y="12208"/>
                </a:lnTo>
                <a:cubicBezTo>
                  <a:pt x="11941" y="12429"/>
                  <a:pt x="12099" y="12618"/>
                  <a:pt x="12288" y="12649"/>
                </a:cubicBezTo>
                <a:cubicBezTo>
                  <a:pt x="12306" y="12652"/>
                  <a:pt x="12325" y="12653"/>
                  <a:pt x="12343" y="12653"/>
                </a:cubicBezTo>
                <a:cubicBezTo>
                  <a:pt x="12571" y="12653"/>
                  <a:pt x="12760" y="12475"/>
                  <a:pt x="12760" y="12271"/>
                </a:cubicBezTo>
                <a:lnTo>
                  <a:pt x="12760" y="3796"/>
                </a:lnTo>
                <a:cubicBezTo>
                  <a:pt x="12729" y="3639"/>
                  <a:pt x="12666" y="3513"/>
                  <a:pt x="12508" y="3450"/>
                </a:cubicBezTo>
                <a:lnTo>
                  <a:pt x="6585" y="47"/>
                </a:lnTo>
                <a:cubicBezTo>
                  <a:pt x="6522" y="16"/>
                  <a:pt x="6452" y="0"/>
                  <a:pt x="6385" y="0"/>
                </a:cubicBezTo>
                <a:close/>
              </a:path>
            </a:pathLst>
          </a:custGeom>
          <a:solidFill>
            <a:schemeClr val="accent5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3546;p76">
            <a:extLst>
              <a:ext uri="{FF2B5EF4-FFF2-40B4-BE49-F238E27FC236}">
                <a16:creationId xmlns:a16="http://schemas.microsoft.com/office/drawing/2014/main" id="{20C0B048-CE19-4AE7-B1FC-D059F0267BBF}"/>
              </a:ext>
            </a:extLst>
          </p:cNvPr>
          <p:cNvSpPr/>
          <p:nvPr/>
        </p:nvSpPr>
        <p:spPr>
          <a:xfrm>
            <a:off x="1119023" y="2499982"/>
            <a:ext cx="379329" cy="373766"/>
          </a:xfrm>
          <a:custGeom>
            <a:avLst/>
            <a:gdLst/>
            <a:ahLst/>
            <a:cxnLst/>
            <a:rect l="l" t="t" r="r" b="b"/>
            <a:pathLst>
              <a:path w="12887" h="12698" extrusionOk="0">
                <a:moveTo>
                  <a:pt x="7814" y="3309"/>
                </a:moveTo>
                <a:cubicBezTo>
                  <a:pt x="7782" y="3592"/>
                  <a:pt x="7782" y="3907"/>
                  <a:pt x="7814" y="4159"/>
                </a:cubicBezTo>
                <a:lnTo>
                  <a:pt x="4947" y="4159"/>
                </a:lnTo>
                <a:cubicBezTo>
                  <a:pt x="4978" y="3876"/>
                  <a:pt x="4978" y="3592"/>
                  <a:pt x="4947" y="3309"/>
                </a:cubicBezTo>
                <a:close/>
                <a:moveTo>
                  <a:pt x="9830" y="788"/>
                </a:moveTo>
                <a:cubicBezTo>
                  <a:pt x="10082" y="788"/>
                  <a:pt x="10366" y="820"/>
                  <a:pt x="10618" y="946"/>
                </a:cubicBezTo>
                <a:cubicBezTo>
                  <a:pt x="11721" y="1481"/>
                  <a:pt x="12193" y="2678"/>
                  <a:pt x="11752" y="3718"/>
                </a:cubicBezTo>
                <a:cubicBezTo>
                  <a:pt x="11500" y="4254"/>
                  <a:pt x="11027" y="4695"/>
                  <a:pt x="10460" y="4884"/>
                </a:cubicBezTo>
                <a:cubicBezTo>
                  <a:pt x="10261" y="4950"/>
                  <a:pt x="10035" y="4990"/>
                  <a:pt x="9816" y="4990"/>
                </a:cubicBezTo>
                <a:cubicBezTo>
                  <a:pt x="9619" y="4990"/>
                  <a:pt x="9427" y="4958"/>
                  <a:pt x="9263" y="4884"/>
                </a:cubicBezTo>
                <a:cubicBezTo>
                  <a:pt x="9074" y="4821"/>
                  <a:pt x="8885" y="4663"/>
                  <a:pt x="8791" y="4474"/>
                </a:cubicBezTo>
                <a:cubicBezTo>
                  <a:pt x="8791" y="4411"/>
                  <a:pt x="8759" y="4380"/>
                  <a:pt x="8728" y="4348"/>
                </a:cubicBezTo>
                <a:cubicBezTo>
                  <a:pt x="8570" y="3970"/>
                  <a:pt x="8570" y="3561"/>
                  <a:pt x="8728" y="3183"/>
                </a:cubicBezTo>
                <a:cubicBezTo>
                  <a:pt x="8759" y="3151"/>
                  <a:pt x="8759" y="3120"/>
                  <a:pt x="8791" y="3088"/>
                </a:cubicBezTo>
                <a:cubicBezTo>
                  <a:pt x="8980" y="2710"/>
                  <a:pt x="9358" y="2521"/>
                  <a:pt x="9830" y="2521"/>
                </a:cubicBezTo>
                <a:cubicBezTo>
                  <a:pt x="9956" y="2521"/>
                  <a:pt x="10019" y="2552"/>
                  <a:pt x="10082" y="2615"/>
                </a:cubicBezTo>
                <a:cubicBezTo>
                  <a:pt x="10240" y="2773"/>
                  <a:pt x="10240" y="3025"/>
                  <a:pt x="10145" y="3183"/>
                </a:cubicBezTo>
                <a:cubicBezTo>
                  <a:pt x="10051" y="3309"/>
                  <a:pt x="9956" y="3340"/>
                  <a:pt x="9830" y="3340"/>
                </a:cubicBezTo>
                <a:cubicBezTo>
                  <a:pt x="9578" y="3340"/>
                  <a:pt x="9389" y="3561"/>
                  <a:pt x="9389" y="3781"/>
                </a:cubicBezTo>
                <a:cubicBezTo>
                  <a:pt x="9389" y="4033"/>
                  <a:pt x="9578" y="4222"/>
                  <a:pt x="9830" y="4222"/>
                </a:cubicBezTo>
                <a:cubicBezTo>
                  <a:pt x="10555" y="4222"/>
                  <a:pt x="11059" y="3655"/>
                  <a:pt x="11059" y="2962"/>
                </a:cubicBezTo>
                <a:cubicBezTo>
                  <a:pt x="11059" y="2395"/>
                  <a:pt x="10681" y="1891"/>
                  <a:pt x="10114" y="1733"/>
                </a:cubicBezTo>
                <a:cubicBezTo>
                  <a:pt x="10034" y="1721"/>
                  <a:pt x="9933" y="1712"/>
                  <a:pt x="9817" y="1712"/>
                </a:cubicBezTo>
                <a:cubicBezTo>
                  <a:pt x="9339" y="1712"/>
                  <a:pt x="8611" y="1861"/>
                  <a:pt x="8129" y="2521"/>
                </a:cubicBezTo>
                <a:lnTo>
                  <a:pt x="4600" y="2521"/>
                </a:lnTo>
                <a:cubicBezTo>
                  <a:pt x="4191" y="1985"/>
                  <a:pt x="3592" y="1702"/>
                  <a:pt x="2931" y="1702"/>
                </a:cubicBezTo>
                <a:cubicBezTo>
                  <a:pt x="2395" y="1702"/>
                  <a:pt x="1986" y="1985"/>
                  <a:pt x="1796" y="2458"/>
                </a:cubicBezTo>
                <a:cubicBezTo>
                  <a:pt x="1481" y="3246"/>
                  <a:pt x="1954" y="4191"/>
                  <a:pt x="2931" y="4191"/>
                </a:cubicBezTo>
                <a:cubicBezTo>
                  <a:pt x="3183" y="4191"/>
                  <a:pt x="3340" y="3970"/>
                  <a:pt x="3340" y="3750"/>
                </a:cubicBezTo>
                <a:cubicBezTo>
                  <a:pt x="3340" y="3498"/>
                  <a:pt x="3120" y="3309"/>
                  <a:pt x="2931" y="3309"/>
                </a:cubicBezTo>
                <a:cubicBezTo>
                  <a:pt x="2805" y="3309"/>
                  <a:pt x="2742" y="3277"/>
                  <a:pt x="2647" y="3246"/>
                </a:cubicBezTo>
                <a:cubicBezTo>
                  <a:pt x="2458" y="3057"/>
                  <a:pt x="2490" y="2615"/>
                  <a:pt x="2805" y="2521"/>
                </a:cubicBezTo>
                <a:cubicBezTo>
                  <a:pt x="2836" y="2513"/>
                  <a:pt x="2879" y="2509"/>
                  <a:pt x="2931" y="2509"/>
                </a:cubicBezTo>
                <a:cubicBezTo>
                  <a:pt x="3084" y="2509"/>
                  <a:pt x="3309" y="2545"/>
                  <a:pt x="3498" y="2615"/>
                </a:cubicBezTo>
                <a:cubicBezTo>
                  <a:pt x="3687" y="2678"/>
                  <a:pt x="3876" y="2836"/>
                  <a:pt x="3970" y="3025"/>
                </a:cubicBezTo>
                <a:cubicBezTo>
                  <a:pt x="3970" y="3088"/>
                  <a:pt x="4002" y="3120"/>
                  <a:pt x="4033" y="3151"/>
                </a:cubicBezTo>
                <a:cubicBezTo>
                  <a:pt x="4191" y="3498"/>
                  <a:pt x="4191" y="3939"/>
                  <a:pt x="4033" y="4285"/>
                </a:cubicBezTo>
                <a:cubicBezTo>
                  <a:pt x="4002" y="4348"/>
                  <a:pt x="4002" y="4380"/>
                  <a:pt x="3970" y="4411"/>
                </a:cubicBezTo>
                <a:cubicBezTo>
                  <a:pt x="3750" y="4726"/>
                  <a:pt x="3403" y="4978"/>
                  <a:pt x="2931" y="4978"/>
                </a:cubicBezTo>
                <a:cubicBezTo>
                  <a:pt x="1796" y="4978"/>
                  <a:pt x="851" y="4033"/>
                  <a:pt x="851" y="2899"/>
                </a:cubicBezTo>
                <a:cubicBezTo>
                  <a:pt x="851" y="1733"/>
                  <a:pt x="1765" y="851"/>
                  <a:pt x="2931" y="788"/>
                </a:cubicBezTo>
                <a:close/>
                <a:moveTo>
                  <a:pt x="7751" y="4915"/>
                </a:moveTo>
                <a:lnTo>
                  <a:pt x="7751" y="10618"/>
                </a:lnTo>
                <a:cubicBezTo>
                  <a:pt x="7751" y="10838"/>
                  <a:pt x="7940" y="11027"/>
                  <a:pt x="8129" y="11027"/>
                </a:cubicBezTo>
                <a:cubicBezTo>
                  <a:pt x="8318" y="11027"/>
                  <a:pt x="8570" y="10838"/>
                  <a:pt x="8570" y="10618"/>
                </a:cubicBezTo>
                <a:lnTo>
                  <a:pt x="8570" y="5419"/>
                </a:lnTo>
                <a:cubicBezTo>
                  <a:pt x="8791" y="5577"/>
                  <a:pt x="9074" y="5671"/>
                  <a:pt x="9389" y="5766"/>
                </a:cubicBezTo>
                <a:lnTo>
                  <a:pt x="9389" y="11878"/>
                </a:lnTo>
                <a:lnTo>
                  <a:pt x="3372" y="11878"/>
                </a:lnTo>
                <a:lnTo>
                  <a:pt x="3372" y="5766"/>
                </a:lnTo>
                <a:cubicBezTo>
                  <a:pt x="3687" y="5734"/>
                  <a:pt x="3970" y="5608"/>
                  <a:pt x="4191" y="5419"/>
                </a:cubicBezTo>
                <a:lnTo>
                  <a:pt x="4191" y="10618"/>
                </a:lnTo>
                <a:cubicBezTo>
                  <a:pt x="4191" y="10838"/>
                  <a:pt x="4380" y="11027"/>
                  <a:pt x="4600" y="11027"/>
                </a:cubicBezTo>
                <a:cubicBezTo>
                  <a:pt x="4821" y="11027"/>
                  <a:pt x="5010" y="10838"/>
                  <a:pt x="5010" y="10618"/>
                </a:cubicBezTo>
                <a:lnTo>
                  <a:pt x="5010" y="4915"/>
                </a:lnTo>
                <a:lnTo>
                  <a:pt x="5861" y="4915"/>
                </a:lnTo>
                <a:lnTo>
                  <a:pt x="5861" y="10618"/>
                </a:lnTo>
                <a:cubicBezTo>
                  <a:pt x="5861" y="10838"/>
                  <a:pt x="6050" y="11027"/>
                  <a:pt x="6239" y="11027"/>
                </a:cubicBezTo>
                <a:cubicBezTo>
                  <a:pt x="6428" y="11027"/>
                  <a:pt x="6648" y="10838"/>
                  <a:pt x="6648" y="10618"/>
                </a:cubicBezTo>
                <a:lnTo>
                  <a:pt x="6648" y="4915"/>
                </a:lnTo>
                <a:close/>
                <a:moveTo>
                  <a:pt x="2931" y="1"/>
                </a:moveTo>
                <a:cubicBezTo>
                  <a:pt x="1324" y="1"/>
                  <a:pt x="1" y="1324"/>
                  <a:pt x="1" y="2899"/>
                </a:cubicBezTo>
                <a:cubicBezTo>
                  <a:pt x="1" y="4348"/>
                  <a:pt x="1072" y="5514"/>
                  <a:pt x="2490" y="5766"/>
                </a:cubicBezTo>
                <a:lnTo>
                  <a:pt x="2490" y="12256"/>
                </a:lnTo>
                <a:cubicBezTo>
                  <a:pt x="2490" y="12508"/>
                  <a:pt x="2679" y="12697"/>
                  <a:pt x="2931" y="12697"/>
                </a:cubicBezTo>
                <a:lnTo>
                  <a:pt x="9830" y="12697"/>
                </a:lnTo>
                <a:cubicBezTo>
                  <a:pt x="10051" y="12697"/>
                  <a:pt x="10208" y="12508"/>
                  <a:pt x="10208" y="12256"/>
                </a:cubicBezTo>
                <a:lnTo>
                  <a:pt x="10208" y="5797"/>
                </a:lnTo>
                <a:cubicBezTo>
                  <a:pt x="10964" y="5671"/>
                  <a:pt x="11721" y="5293"/>
                  <a:pt x="12193" y="4537"/>
                </a:cubicBezTo>
                <a:cubicBezTo>
                  <a:pt x="12823" y="3718"/>
                  <a:pt x="12886" y="2678"/>
                  <a:pt x="12508" y="1796"/>
                </a:cubicBezTo>
                <a:cubicBezTo>
                  <a:pt x="12067" y="725"/>
                  <a:pt x="10996" y="1"/>
                  <a:pt x="983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3528;p76">
            <a:extLst>
              <a:ext uri="{FF2B5EF4-FFF2-40B4-BE49-F238E27FC236}">
                <a16:creationId xmlns:a16="http://schemas.microsoft.com/office/drawing/2014/main" id="{9B7166A0-632D-4672-8F24-AED914931208}"/>
              </a:ext>
            </a:extLst>
          </p:cNvPr>
          <p:cNvSpPr/>
          <p:nvPr/>
        </p:nvSpPr>
        <p:spPr>
          <a:xfrm>
            <a:off x="1119052" y="3685283"/>
            <a:ext cx="375591" cy="373030"/>
          </a:xfrm>
          <a:custGeom>
            <a:avLst/>
            <a:gdLst/>
            <a:ahLst/>
            <a:cxnLst/>
            <a:rect l="l" t="t" r="r" b="b"/>
            <a:pathLst>
              <a:path w="12760" h="12673" extrusionOk="0">
                <a:moveTo>
                  <a:pt x="2225" y="866"/>
                </a:moveTo>
                <a:cubicBezTo>
                  <a:pt x="2371" y="866"/>
                  <a:pt x="2521" y="929"/>
                  <a:pt x="2647" y="1056"/>
                </a:cubicBezTo>
                <a:lnTo>
                  <a:pt x="3245" y="1654"/>
                </a:lnTo>
                <a:lnTo>
                  <a:pt x="1702" y="3166"/>
                </a:lnTo>
                <a:lnTo>
                  <a:pt x="1103" y="2599"/>
                </a:lnTo>
                <a:cubicBezTo>
                  <a:pt x="1072" y="2536"/>
                  <a:pt x="977" y="2473"/>
                  <a:pt x="977" y="2379"/>
                </a:cubicBezTo>
                <a:cubicBezTo>
                  <a:pt x="914" y="2190"/>
                  <a:pt x="946" y="1906"/>
                  <a:pt x="1103" y="1749"/>
                </a:cubicBezTo>
                <a:lnTo>
                  <a:pt x="1828" y="1056"/>
                </a:lnTo>
                <a:cubicBezTo>
                  <a:pt x="1938" y="929"/>
                  <a:pt x="2080" y="866"/>
                  <a:pt x="2225" y="866"/>
                </a:cubicBezTo>
                <a:close/>
                <a:moveTo>
                  <a:pt x="3812" y="2221"/>
                </a:moveTo>
                <a:lnTo>
                  <a:pt x="4506" y="2914"/>
                </a:lnTo>
                <a:lnTo>
                  <a:pt x="2962" y="4427"/>
                </a:lnTo>
                <a:lnTo>
                  <a:pt x="2300" y="3765"/>
                </a:lnTo>
                <a:lnTo>
                  <a:pt x="3812" y="2221"/>
                </a:lnTo>
                <a:close/>
                <a:moveTo>
                  <a:pt x="9452" y="1056"/>
                </a:moveTo>
                <a:lnTo>
                  <a:pt x="11783" y="3387"/>
                </a:lnTo>
                <a:lnTo>
                  <a:pt x="8979" y="6159"/>
                </a:lnTo>
                <a:lnTo>
                  <a:pt x="6648" y="3828"/>
                </a:lnTo>
                <a:lnTo>
                  <a:pt x="7908" y="2599"/>
                </a:lnTo>
                <a:lnTo>
                  <a:pt x="8790" y="3450"/>
                </a:lnTo>
                <a:cubicBezTo>
                  <a:pt x="8869" y="3529"/>
                  <a:pt x="8979" y="3568"/>
                  <a:pt x="9090" y="3568"/>
                </a:cubicBezTo>
                <a:cubicBezTo>
                  <a:pt x="9200" y="3568"/>
                  <a:pt x="9310" y="3529"/>
                  <a:pt x="9389" y="3450"/>
                </a:cubicBezTo>
                <a:cubicBezTo>
                  <a:pt x="9546" y="3292"/>
                  <a:pt x="9546" y="3009"/>
                  <a:pt x="9389" y="2851"/>
                </a:cubicBezTo>
                <a:lnTo>
                  <a:pt x="8507" y="2001"/>
                </a:lnTo>
                <a:lnTo>
                  <a:pt x="9452" y="1056"/>
                </a:lnTo>
                <a:close/>
                <a:moveTo>
                  <a:pt x="5041" y="3450"/>
                </a:moveTo>
                <a:cubicBezTo>
                  <a:pt x="5356" y="3765"/>
                  <a:pt x="10366" y="8711"/>
                  <a:pt x="10523" y="8932"/>
                </a:cubicBezTo>
                <a:lnTo>
                  <a:pt x="8948" y="10412"/>
                </a:lnTo>
                <a:lnTo>
                  <a:pt x="3497" y="4994"/>
                </a:lnTo>
                <a:lnTo>
                  <a:pt x="5041" y="3450"/>
                </a:lnTo>
                <a:close/>
                <a:moveTo>
                  <a:pt x="10996" y="9625"/>
                </a:moveTo>
                <a:lnTo>
                  <a:pt x="11657" y="11610"/>
                </a:lnTo>
                <a:lnTo>
                  <a:pt x="9609" y="10948"/>
                </a:lnTo>
                <a:lnTo>
                  <a:pt x="10996" y="9625"/>
                </a:lnTo>
                <a:close/>
                <a:moveTo>
                  <a:pt x="3939" y="6600"/>
                </a:moveTo>
                <a:lnTo>
                  <a:pt x="6270" y="8932"/>
                </a:lnTo>
                <a:lnTo>
                  <a:pt x="3466" y="11736"/>
                </a:lnTo>
                <a:lnTo>
                  <a:pt x="1135" y="9404"/>
                </a:lnTo>
                <a:lnTo>
                  <a:pt x="2489" y="8050"/>
                </a:lnTo>
                <a:lnTo>
                  <a:pt x="3340" y="8932"/>
                </a:lnTo>
                <a:cubicBezTo>
                  <a:pt x="3419" y="9010"/>
                  <a:pt x="3529" y="9050"/>
                  <a:pt x="3639" y="9050"/>
                </a:cubicBezTo>
                <a:cubicBezTo>
                  <a:pt x="3749" y="9050"/>
                  <a:pt x="3860" y="9010"/>
                  <a:pt x="3939" y="8932"/>
                </a:cubicBezTo>
                <a:cubicBezTo>
                  <a:pt x="4096" y="8774"/>
                  <a:pt x="4096" y="8491"/>
                  <a:pt x="3939" y="8333"/>
                </a:cubicBezTo>
                <a:lnTo>
                  <a:pt x="3088" y="7482"/>
                </a:lnTo>
                <a:lnTo>
                  <a:pt x="3939" y="6600"/>
                </a:lnTo>
                <a:close/>
                <a:moveTo>
                  <a:pt x="2194" y="0"/>
                </a:moveTo>
                <a:cubicBezTo>
                  <a:pt x="1828" y="0"/>
                  <a:pt x="1465" y="142"/>
                  <a:pt x="1198" y="425"/>
                </a:cubicBezTo>
                <a:lnTo>
                  <a:pt x="473" y="1119"/>
                </a:lnTo>
                <a:cubicBezTo>
                  <a:pt x="221" y="1402"/>
                  <a:pt x="95" y="1749"/>
                  <a:pt x="95" y="2127"/>
                </a:cubicBezTo>
                <a:cubicBezTo>
                  <a:pt x="95" y="2473"/>
                  <a:pt x="252" y="2851"/>
                  <a:pt x="473" y="3103"/>
                </a:cubicBezTo>
                <a:lnTo>
                  <a:pt x="1387" y="4017"/>
                </a:lnTo>
                <a:cubicBezTo>
                  <a:pt x="1387" y="4017"/>
                  <a:pt x="2647" y="5277"/>
                  <a:pt x="2615" y="5277"/>
                </a:cubicBezTo>
                <a:lnTo>
                  <a:pt x="3277" y="5939"/>
                </a:lnTo>
                <a:lnTo>
                  <a:pt x="2174" y="7041"/>
                </a:lnTo>
                <a:lnTo>
                  <a:pt x="2048" y="7167"/>
                </a:lnTo>
                <a:lnTo>
                  <a:pt x="158" y="9058"/>
                </a:lnTo>
                <a:cubicBezTo>
                  <a:pt x="0" y="9215"/>
                  <a:pt x="0" y="9467"/>
                  <a:pt x="158" y="9625"/>
                </a:cubicBezTo>
                <a:lnTo>
                  <a:pt x="3088" y="12555"/>
                </a:lnTo>
                <a:cubicBezTo>
                  <a:pt x="3167" y="12634"/>
                  <a:pt x="3269" y="12673"/>
                  <a:pt x="3371" y="12673"/>
                </a:cubicBezTo>
                <a:cubicBezTo>
                  <a:pt x="3474" y="12673"/>
                  <a:pt x="3576" y="12634"/>
                  <a:pt x="3655" y="12555"/>
                </a:cubicBezTo>
                <a:lnTo>
                  <a:pt x="6742" y="9467"/>
                </a:lnTo>
                <a:lnTo>
                  <a:pt x="8570" y="11295"/>
                </a:lnTo>
                <a:cubicBezTo>
                  <a:pt x="8601" y="11326"/>
                  <a:pt x="8633" y="11358"/>
                  <a:pt x="8696" y="11358"/>
                </a:cubicBezTo>
                <a:cubicBezTo>
                  <a:pt x="8759" y="11452"/>
                  <a:pt x="8822" y="11515"/>
                  <a:pt x="8948" y="11578"/>
                </a:cubicBezTo>
                <a:lnTo>
                  <a:pt x="12098" y="12618"/>
                </a:lnTo>
                <a:cubicBezTo>
                  <a:pt x="12147" y="12637"/>
                  <a:pt x="12196" y="12646"/>
                  <a:pt x="12243" y="12646"/>
                </a:cubicBezTo>
                <a:cubicBezTo>
                  <a:pt x="12500" y="12646"/>
                  <a:pt x="12709" y="12380"/>
                  <a:pt x="12602" y="12114"/>
                </a:cubicBezTo>
                <a:lnTo>
                  <a:pt x="11657" y="8963"/>
                </a:lnTo>
                <a:cubicBezTo>
                  <a:pt x="11626" y="8900"/>
                  <a:pt x="11594" y="8806"/>
                  <a:pt x="11468" y="8743"/>
                </a:cubicBezTo>
                <a:cubicBezTo>
                  <a:pt x="11437" y="8648"/>
                  <a:pt x="11531" y="8806"/>
                  <a:pt x="9546" y="6758"/>
                </a:cubicBezTo>
                <a:lnTo>
                  <a:pt x="12602" y="3702"/>
                </a:lnTo>
                <a:cubicBezTo>
                  <a:pt x="12760" y="3544"/>
                  <a:pt x="12760" y="3261"/>
                  <a:pt x="12602" y="3103"/>
                </a:cubicBezTo>
                <a:lnTo>
                  <a:pt x="9704" y="173"/>
                </a:lnTo>
                <a:cubicBezTo>
                  <a:pt x="9625" y="95"/>
                  <a:pt x="9515" y="55"/>
                  <a:pt x="9405" y="55"/>
                </a:cubicBezTo>
                <a:cubicBezTo>
                  <a:pt x="9294" y="55"/>
                  <a:pt x="9184" y="95"/>
                  <a:pt x="9105" y="173"/>
                </a:cubicBezTo>
                <a:lnTo>
                  <a:pt x="7656" y="1654"/>
                </a:lnTo>
                <a:lnTo>
                  <a:pt x="7530" y="1749"/>
                </a:lnTo>
                <a:lnTo>
                  <a:pt x="6049" y="3261"/>
                </a:lnTo>
                <a:lnTo>
                  <a:pt x="3214" y="425"/>
                </a:lnTo>
                <a:cubicBezTo>
                  <a:pt x="2930" y="142"/>
                  <a:pt x="2560" y="0"/>
                  <a:pt x="219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" name="Google Shape;13588;p76">
            <a:extLst>
              <a:ext uri="{FF2B5EF4-FFF2-40B4-BE49-F238E27FC236}">
                <a16:creationId xmlns:a16="http://schemas.microsoft.com/office/drawing/2014/main" id="{EAA0D3A0-AE9F-4106-AEE4-05F200AC6DF7}"/>
              </a:ext>
            </a:extLst>
          </p:cNvPr>
          <p:cNvGrpSpPr/>
          <p:nvPr/>
        </p:nvGrpSpPr>
        <p:grpSpPr>
          <a:xfrm>
            <a:off x="1119023" y="2026590"/>
            <a:ext cx="373736" cy="293055"/>
            <a:chOff x="-41694200" y="2382950"/>
            <a:chExt cx="317425" cy="248900"/>
          </a:xfrm>
        </p:grpSpPr>
        <p:sp>
          <p:nvSpPr>
            <p:cNvPr id="68" name="Google Shape;13589;p76">
              <a:extLst>
                <a:ext uri="{FF2B5EF4-FFF2-40B4-BE49-F238E27FC236}">
                  <a16:creationId xmlns:a16="http://schemas.microsoft.com/office/drawing/2014/main" id="{D8D2E357-20BE-41B4-8DED-36C6781C0124}"/>
                </a:ext>
              </a:extLst>
            </p:cNvPr>
            <p:cNvSpPr/>
            <p:nvPr/>
          </p:nvSpPr>
          <p:spPr>
            <a:xfrm>
              <a:off x="-41694200" y="2382950"/>
              <a:ext cx="317425" cy="248900"/>
            </a:xfrm>
            <a:custGeom>
              <a:avLst/>
              <a:gdLst/>
              <a:ahLst/>
              <a:cxnLst/>
              <a:rect l="l" t="t" r="r" b="b"/>
              <a:pathLst>
                <a:path w="12697" h="9956" extrusionOk="0">
                  <a:moveTo>
                    <a:pt x="10555" y="851"/>
                  </a:moveTo>
                  <a:cubicBezTo>
                    <a:pt x="10807" y="851"/>
                    <a:pt x="10964" y="1040"/>
                    <a:pt x="10964" y="1292"/>
                  </a:cubicBezTo>
                  <a:lnTo>
                    <a:pt x="10964" y="7499"/>
                  </a:lnTo>
                  <a:lnTo>
                    <a:pt x="1576" y="7499"/>
                  </a:lnTo>
                  <a:lnTo>
                    <a:pt x="1576" y="1292"/>
                  </a:lnTo>
                  <a:lnTo>
                    <a:pt x="1607" y="1292"/>
                  </a:lnTo>
                  <a:cubicBezTo>
                    <a:pt x="1607" y="1040"/>
                    <a:pt x="1828" y="882"/>
                    <a:pt x="2017" y="851"/>
                  </a:cubicBezTo>
                  <a:close/>
                  <a:moveTo>
                    <a:pt x="8507" y="8286"/>
                  </a:moveTo>
                  <a:lnTo>
                    <a:pt x="8507" y="8727"/>
                  </a:lnTo>
                  <a:cubicBezTo>
                    <a:pt x="8507" y="8918"/>
                    <a:pt x="8633" y="9073"/>
                    <a:pt x="8777" y="9137"/>
                  </a:cubicBezTo>
                  <a:lnTo>
                    <a:pt x="1198" y="9137"/>
                  </a:lnTo>
                  <a:cubicBezTo>
                    <a:pt x="1009" y="9137"/>
                    <a:pt x="851" y="9011"/>
                    <a:pt x="788" y="8853"/>
                  </a:cubicBezTo>
                  <a:cubicBezTo>
                    <a:pt x="757" y="8759"/>
                    <a:pt x="788" y="8759"/>
                    <a:pt x="788" y="8286"/>
                  </a:cubicBezTo>
                  <a:close/>
                  <a:moveTo>
                    <a:pt x="10145" y="8286"/>
                  </a:moveTo>
                  <a:lnTo>
                    <a:pt x="10145" y="8727"/>
                  </a:lnTo>
                  <a:cubicBezTo>
                    <a:pt x="10145" y="8918"/>
                    <a:pt x="10254" y="9073"/>
                    <a:pt x="10402" y="9137"/>
                  </a:cubicBezTo>
                  <a:lnTo>
                    <a:pt x="9051" y="9137"/>
                  </a:lnTo>
                  <a:cubicBezTo>
                    <a:pt x="9186" y="9073"/>
                    <a:pt x="9294" y="8918"/>
                    <a:pt x="9294" y="8727"/>
                  </a:cubicBezTo>
                  <a:lnTo>
                    <a:pt x="9294" y="8286"/>
                  </a:lnTo>
                  <a:close/>
                  <a:moveTo>
                    <a:pt x="11783" y="8286"/>
                  </a:moveTo>
                  <a:lnTo>
                    <a:pt x="11783" y="8727"/>
                  </a:lnTo>
                  <a:cubicBezTo>
                    <a:pt x="11815" y="8979"/>
                    <a:pt x="11626" y="9137"/>
                    <a:pt x="11374" y="9137"/>
                  </a:cubicBezTo>
                  <a:lnTo>
                    <a:pt x="10720" y="9137"/>
                  </a:lnTo>
                  <a:cubicBezTo>
                    <a:pt x="10874" y="9073"/>
                    <a:pt x="10964" y="8918"/>
                    <a:pt x="10964" y="8727"/>
                  </a:cubicBezTo>
                  <a:lnTo>
                    <a:pt x="10964" y="8286"/>
                  </a:lnTo>
                  <a:close/>
                  <a:moveTo>
                    <a:pt x="2048" y="0"/>
                  </a:moveTo>
                  <a:cubicBezTo>
                    <a:pt x="1387" y="0"/>
                    <a:pt x="788" y="536"/>
                    <a:pt x="820" y="1261"/>
                  </a:cubicBezTo>
                  <a:lnTo>
                    <a:pt x="820" y="7467"/>
                  </a:lnTo>
                  <a:lnTo>
                    <a:pt x="347" y="7467"/>
                  </a:lnTo>
                  <a:cubicBezTo>
                    <a:pt x="158" y="7467"/>
                    <a:pt x="0" y="7625"/>
                    <a:pt x="0" y="7814"/>
                  </a:cubicBezTo>
                  <a:lnTo>
                    <a:pt x="0" y="8696"/>
                  </a:lnTo>
                  <a:cubicBezTo>
                    <a:pt x="0" y="9357"/>
                    <a:pt x="568" y="9956"/>
                    <a:pt x="1229" y="9956"/>
                  </a:cubicBezTo>
                  <a:lnTo>
                    <a:pt x="11437" y="9956"/>
                  </a:lnTo>
                  <a:cubicBezTo>
                    <a:pt x="12098" y="9956"/>
                    <a:pt x="12697" y="9389"/>
                    <a:pt x="12697" y="8696"/>
                  </a:cubicBezTo>
                  <a:lnTo>
                    <a:pt x="12697" y="7877"/>
                  </a:lnTo>
                  <a:cubicBezTo>
                    <a:pt x="12634" y="7656"/>
                    <a:pt x="12445" y="7467"/>
                    <a:pt x="12224" y="7467"/>
                  </a:cubicBezTo>
                  <a:lnTo>
                    <a:pt x="11815" y="7467"/>
                  </a:lnTo>
                  <a:lnTo>
                    <a:pt x="11815" y="1261"/>
                  </a:lnTo>
                  <a:cubicBezTo>
                    <a:pt x="11815" y="567"/>
                    <a:pt x="11279" y="0"/>
                    <a:pt x="1058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590;p76">
              <a:extLst>
                <a:ext uri="{FF2B5EF4-FFF2-40B4-BE49-F238E27FC236}">
                  <a16:creationId xmlns:a16="http://schemas.microsoft.com/office/drawing/2014/main" id="{B44ECA79-2069-4CFF-834F-94CA1EF0BD9E}"/>
                </a:ext>
              </a:extLst>
            </p:cNvPr>
            <p:cNvSpPr/>
            <p:nvPr/>
          </p:nvSpPr>
          <p:spPr>
            <a:xfrm>
              <a:off x="-41586600" y="2425550"/>
              <a:ext cx="107450" cy="102925"/>
            </a:xfrm>
            <a:custGeom>
              <a:avLst/>
              <a:gdLst/>
              <a:ahLst/>
              <a:cxnLst/>
              <a:rect l="l" t="t" r="r" b="b"/>
              <a:pathLst>
                <a:path w="4298" h="4117" extrusionOk="0">
                  <a:moveTo>
                    <a:pt x="1147" y="1037"/>
                  </a:moveTo>
                  <a:lnTo>
                    <a:pt x="2218" y="1384"/>
                  </a:lnTo>
                  <a:lnTo>
                    <a:pt x="1493" y="2108"/>
                  </a:lnTo>
                  <a:lnTo>
                    <a:pt x="1147" y="1037"/>
                  </a:lnTo>
                  <a:close/>
                  <a:moveTo>
                    <a:pt x="466" y="1"/>
                  </a:moveTo>
                  <a:cubicBezTo>
                    <a:pt x="209" y="1"/>
                    <a:pt x="1" y="267"/>
                    <a:pt x="107" y="533"/>
                  </a:cubicBezTo>
                  <a:lnTo>
                    <a:pt x="926" y="3022"/>
                  </a:lnTo>
                  <a:cubicBezTo>
                    <a:pt x="987" y="3184"/>
                    <a:pt x="1164" y="3293"/>
                    <a:pt x="1341" y="3293"/>
                  </a:cubicBezTo>
                  <a:cubicBezTo>
                    <a:pt x="1441" y="3293"/>
                    <a:pt x="1540" y="3259"/>
                    <a:pt x="1619" y="3180"/>
                  </a:cubicBezTo>
                  <a:lnTo>
                    <a:pt x="2155" y="2613"/>
                  </a:lnTo>
                  <a:lnTo>
                    <a:pt x="3541" y="3999"/>
                  </a:lnTo>
                  <a:cubicBezTo>
                    <a:pt x="3620" y="4077"/>
                    <a:pt x="3730" y="4117"/>
                    <a:pt x="3840" y="4117"/>
                  </a:cubicBezTo>
                  <a:cubicBezTo>
                    <a:pt x="3951" y="4117"/>
                    <a:pt x="4061" y="4077"/>
                    <a:pt x="4140" y="3999"/>
                  </a:cubicBezTo>
                  <a:cubicBezTo>
                    <a:pt x="4297" y="3841"/>
                    <a:pt x="4297" y="3558"/>
                    <a:pt x="4140" y="3400"/>
                  </a:cubicBezTo>
                  <a:lnTo>
                    <a:pt x="2722" y="2077"/>
                  </a:lnTo>
                  <a:lnTo>
                    <a:pt x="3258" y="1510"/>
                  </a:lnTo>
                  <a:cubicBezTo>
                    <a:pt x="3510" y="1289"/>
                    <a:pt x="3384" y="911"/>
                    <a:pt x="3100" y="848"/>
                  </a:cubicBezTo>
                  <a:lnTo>
                    <a:pt x="611" y="29"/>
                  </a:lnTo>
                  <a:cubicBezTo>
                    <a:pt x="562" y="10"/>
                    <a:pt x="514" y="1"/>
                    <a:pt x="46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" name="Google Shape;14211;p78">
            <a:extLst>
              <a:ext uri="{FF2B5EF4-FFF2-40B4-BE49-F238E27FC236}">
                <a16:creationId xmlns:a16="http://schemas.microsoft.com/office/drawing/2014/main" id="{065CB139-75CF-4476-8F9C-F7C6D907175C}"/>
              </a:ext>
            </a:extLst>
          </p:cNvPr>
          <p:cNvSpPr/>
          <p:nvPr/>
        </p:nvSpPr>
        <p:spPr>
          <a:xfrm>
            <a:off x="1127672" y="3101313"/>
            <a:ext cx="356438" cy="354558"/>
          </a:xfrm>
          <a:custGeom>
            <a:avLst/>
            <a:gdLst/>
            <a:ahLst/>
            <a:cxnLst/>
            <a:rect l="l" t="t" r="r" b="b"/>
            <a:pathLst>
              <a:path w="11752" h="11690" extrusionOk="0">
                <a:moveTo>
                  <a:pt x="5923" y="694"/>
                </a:moveTo>
                <a:cubicBezTo>
                  <a:pt x="6490" y="694"/>
                  <a:pt x="6963" y="1166"/>
                  <a:pt x="6963" y="1765"/>
                </a:cubicBezTo>
                <a:cubicBezTo>
                  <a:pt x="6963" y="2332"/>
                  <a:pt x="6490" y="2805"/>
                  <a:pt x="5923" y="2805"/>
                </a:cubicBezTo>
                <a:cubicBezTo>
                  <a:pt x="5325" y="2805"/>
                  <a:pt x="4852" y="2332"/>
                  <a:pt x="4852" y="1765"/>
                </a:cubicBezTo>
                <a:cubicBezTo>
                  <a:pt x="4852" y="1229"/>
                  <a:pt x="5325" y="694"/>
                  <a:pt x="5923" y="694"/>
                </a:cubicBezTo>
                <a:close/>
                <a:moveTo>
                  <a:pt x="2489" y="3466"/>
                </a:moveTo>
                <a:cubicBezTo>
                  <a:pt x="2678" y="3466"/>
                  <a:pt x="2836" y="3624"/>
                  <a:pt x="2836" y="3813"/>
                </a:cubicBezTo>
                <a:lnTo>
                  <a:pt x="2836" y="4916"/>
                </a:lnTo>
                <a:cubicBezTo>
                  <a:pt x="2678" y="4947"/>
                  <a:pt x="2584" y="5042"/>
                  <a:pt x="2458" y="5168"/>
                </a:cubicBezTo>
                <a:cubicBezTo>
                  <a:pt x="2363" y="5231"/>
                  <a:pt x="2300" y="5357"/>
                  <a:pt x="2237" y="5420"/>
                </a:cubicBezTo>
                <a:cubicBezTo>
                  <a:pt x="2174" y="5357"/>
                  <a:pt x="2143" y="5262"/>
                  <a:pt x="2143" y="5199"/>
                </a:cubicBezTo>
                <a:lnTo>
                  <a:pt x="2143" y="3813"/>
                </a:lnTo>
                <a:cubicBezTo>
                  <a:pt x="2143" y="3624"/>
                  <a:pt x="2300" y="3466"/>
                  <a:pt x="2489" y="3466"/>
                </a:cubicBezTo>
                <a:close/>
                <a:moveTo>
                  <a:pt x="9326" y="3466"/>
                </a:moveTo>
                <a:cubicBezTo>
                  <a:pt x="9546" y="3466"/>
                  <a:pt x="9704" y="3624"/>
                  <a:pt x="9704" y="3813"/>
                </a:cubicBezTo>
                <a:lnTo>
                  <a:pt x="9704" y="5199"/>
                </a:lnTo>
                <a:cubicBezTo>
                  <a:pt x="9704" y="5262"/>
                  <a:pt x="9641" y="5357"/>
                  <a:pt x="9578" y="5420"/>
                </a:cubicBezTo>
                <a:cubicBezTo>
                  <a:pt x="9546" y="5294"/>
                  <a:pt x="9452" y="5231"/>
                  <a:pt x="9389" y="5168"/>
                </a:cubicBezTo>
                <a:cubicBezTo>
                  <a:pt x="9263" y="5042"/>
                  <a:pt x="9137" y="4947"/>
                  <a:pt x="8979" y="4916"/>
                </a:cubicBezTo>
                <a:lnTo>
                  <a:pt x="8979" y="3813"/>
                </a:lnTo>
                <a:cubicBezTo>
                  <a:pt x="9011" y="3624"/>
                  <a:pt x="9168" y="3466"/>
                  <a:pt x="9326" y="3466"/>
                </a:cubicBezTo>
                <a:close/>
                <a:moveTo>
                  <a:pt x="5923" y="3466"/>
                </a:moveTo>
                <a:cubicBezTo>
                  <a:pt x="6900" y="3466"/>
                  <a:pt x="7814" y="4096"/>
                  <a:pt x="8160" y="4947"/>
                </a:cubicBezTo>
                <a:cubicBezTo>
                  <a:pt x="8066" y="5010"/>
                  <a:pt x="8003" y="5042"/>
                  <a:pt x="7971" y="5105"/>
                </a:cubicBezTo>
                <a:lnTo>
                  <a:pt x="6081" y="6963"/>
                </a:lnTo>
                <a:cubicBezTo>
                  <a:pt x="6018" y="6995"/>
                  <a:pt x="5955" y="7089"/>
                  <a:pt x="5923" y="7152"/>
                </a:cubicBezTo>
                <a:cubicBezTo>
                  <a:pt x="5860" y="7089"/>
                  <a:pt x="5797" y="7026"/>
                  <a:pt x="5766" y="6963"/>
                </a:cubicBezTo>
                <a:lnTo>
                  <a:pt x="3876" y="5105"/>
                </a:lnTo>
                <a:cubicBezTo>
                  <a:pt x="3781" y="5042"/>
                  <a:pt x="3750" y="5010"/>
                  <a:pt x="3655" y="4947"/>
                </a:cubicBezTo>
                <a:cubicBezTo>
                  <a:pt x="4033" y="4096"/>
                  <a:pt x="4915" y="3466"/>
                  <a:pt x="5923" y="3466"/>
                </a:cubicBezTo>
                <a:close/>
                <a:moveTo>
                  <a:pt x="10744" y="2049"/>
                </a:moveTo>
                <a:cubicBezTo>
                  <a:pt x="10964" y="2049"/>
                  <a:pt x="11122" y="2206"/>
                  <a:pt x="11122" y="2395"/>
                </a:cubicBezTo>
                <a:lnTo>
                  <a:pt x="11122" y="6144"/>
                </a:lnTo>
                <a:lnTo>
                  <a:pt x="11059" y="6144"/>
                </a:lnTo>
                <a:cubicBezTo>
                  <a:pt x="11059" y="6333"/>
                  <a:pt x="11027" y="6491"/>
                  <a:pt x="10901" y="6648"/>
                </a:cubicBezTo>
                <a:lnTo>
                  <a:pt x="9263" y="9421"/>
                </a:lnTo>
                <a:cubicBezTo>
                  <a:pt x="9105" y="9673"/>
                  <a:pt x="9011" y="9956"/>
                  <a:pt x="9011" y="10271"/>
                </a:cubicBezTo>
                <a:lnTo>
                  <a:pt x="9011" y="10933"/>
                </a:lnTo>
                <a:lnTo>
                  <a:pt x="6270" y="10933"/>
                </a:lnTo>
                <a:lnTo>
                  <a:pt x="6270" y="8097"/>
                </a:lnTo>
                <a:cubicBezTo>
                  <a:pt x="6270" y="7845"/>
                  <a:pt x="6396" y="7593"/>
                  <a:pt x="6585" y="7404"/>
                </a:cubicBezTo>
                <a:lnTo>
                  <a:pt x="8475" y="5546"/>
                </a:lnTo>
                <a:cubicBezTo>
                  <a:pt x="8538" y="5483"/>
                  <a:pt x="8625" y="5451"/>
                  <a:pt x="8712" y="5451"/>
                </a:cubicBezTo>
                <a:cubicBezTo>
                  <a:pt x="8798" y="5451"/>
                  <a:pt x="8885" y="5483"/>
                  <a:pt x="8948" y="5546"/>
                </a:cubicBezTo>
                <a:cubicBezTo>
                  <a:pt x="9074" y="5672"/>
                  <a:pt x="9074" y="5892"/>
                  <a:pt x="8948" y="6018"/>
                </a:cubicBezTo>
                <a:lnTo>
                  <a:pt x="7751" y="7215"/>
                </a:lnTo>
                <a:cubicBezTo>
                  <a:pt x="7656" y="7310"/>
                  <a:pt x="7656" y="7562"/>
                  <a:pt x="7751" y="7656"/>
                </a:cubicBezTo>
                <a:cubicBezTo>
                  <a:pt x="7814" y="7719"/>
                  <a:pt x="7908" y="7751"/>
                  <a:pt x="7999" y="7751"/>
                </a:cubicBezTo>
                <a:cubicBezTo>
                  <a:pt x="8089" y="7751"/>
                  <a:pt x="8176" y="7719"/>
                  <a:pt x="8223" y="7656"/>
                </a:cubicBezTo>
                <a:lnTo>
                  <a:pt x="10082" y="5829"/>
                </a:lnTo>
                <a:cubicBezTo>
                  <a:pt x="10271" y="5609"/>
                  <a:pt x="10397" y="5388"/>
                  <a:pt x="10397" y="5105"/>
                </a:cubicBezTo>
                <a:lnTo>
                  <a:pt x="10397" y="2395"/>
                </a:lnTo>
                <a:cubicBezTo>
                  <a:pt x="10397" y="2206"/>
                  <a:pt x="10555" y="2049"/>
                  <a:pt x="10744" y="2049"/>
                </a:cubicBezTo>
                <a:close/>
                <a:moveTo>
                  <a:pt x="1103" y="2080"/>
                </a:moveTo>
                <a:cubicBezTo>
                  <a:pt x="1292" y="2080"/>
                  <a:pt x="1450" y="2238"/>
                  <a:pt x="1450" y="2427"/>
                </a:cubicBezTo>
                <a:lnTo>
                  <a:pt x="1450" y="5168"/>
                </a:lnTo>
                <a:cubicBezTo>
                  <a:pt x="1450" y="5420"/>
                  <a:pt x="1576" y="5672"/>
                  <a:pt x="1796" y="5861"/>
                </a:cubicBezTo>
                <a:lnTo>
                  <a:pt x="3624" y="7719"/>
                </a:lnTo>
                <a:cubicBezTo>
                  <a:pt x="3687" y="7782"/>
                  <a:pt x="3781" y="7814"/>
                  <a:pt x="3872" y="7814"/>
                </a:cubicBezTo>
                <a:cubicBezTo>
                  <a:pt x="3962" y="7814"/>
                  <a:pt x="4049" y="7782"/>
                  <a:pt x="4096" y="7719"/>
                </a:cubicBezTo>
                <a:cubicBezTo>
                  <a:pt x="4222" y="7593"/>
                  <a:pt x="4222" y="7373"/>
                  <a:pt x="4096" y="7247"/>
                </a:cubicBezTo>
                <a:lnTo>
                  <a:pt x="2930" y="6050"/>
                </a:lnTo>
                <a:cubicBezTo>
                  <a:pt x="2804" y="5955"/>
                  <a:pt x="2804" y="5703"/>
                  <a:pt x="2930" y="5577"/>
                </a:cubicBezTo>
                <a:cubicBezTo>
                  <a:pt x="2978" y="5530"/>
                  <a:pt x="3064" y="5506"/>
                  <a:pt x="3155" y="5506"/>
                </a:cubicBezTo>
                <a:cubicBezTo>
                  <a:pt x="3245" y="5506"/>
                  <a:pt x="3340" y="5530"/>
                  <a:pt x="3403" y="5577"/>
                </a:cubicBezTo>
                <a:lnTo>
                  <a:pt x="5293" y="7436"/>
                </a:lnTo>
                <a:cubicBezTo>
                  <a:pt x="5482" y="7625"/>
                  <a:pt x="5608" y="7877"/>
                  <a:pt x="5608" y="8161"/>
                </a:cubicBezTo>
                <a:lnTo>
                  <a:pt x="5608" y="10996"/>
                </a:lnTo>
                <a:lnTo>
                  <a:pt x="2836" y="10996"/>
                </a:lnTo>
                <a:lnTo>
                  <a:pt x="2836" y="10303"/>
                </a:lnTo>
                <a:cubicBezTo>
                  <a:pt x="2804" y="10051"/>
                  <a:pt x="2710" y="9736"/>
                  <a:pt x="2552" y="9452"/>
                </a:cubicBezTo>
                <a:lnTo>
                  <a:pt x="914" y="6680"/>
                </a:lnTo>
                <a:cubicBezTo>
                  <a:pt x="851" y="6522"/>
                  <a:pt x="757" y="6333"/>
                  <a:pt x="757" y="6176"/>
                </a:cubicBezTo>
                <a:lnTo>
                  <a:pt x="757" y="2427"/>
                </a:lnTo>
                <a:cubicBezTo>
                  <a:pt x="757" y="2238"/>
                  <a:pt x="914" y="2080"/>
                  <a:pt x="1103" y="2080"/>
                </a:cubicBezTo>
                <a:close/>
                <a:moveTo>
                  <a:pt x="5860" y="1"/>
                </a:moveTo>
                <a:cubicBezTo>
                  <a:pt x="4915" y="1"/>
                  <a:pt x="4128" y="788"/>
                  <a:pt x="4128" y="1734"/>
                </a:cubicBezTo>
                <a:cubicBezTo>
                  <a:pt x="4128" y="2206"/>
                  <a:pt x="4348" y="2647"/>
                  <a:pt x="4695" y="2994"/>
                </a:cubicBezTo>
                <a:cubicBezTo>
                  <a:pt x="4411" y="3120"/>
                  <a:pt x="4191" y="3214"/>
                  <a:pt x="3939" y="3435"/>
                </a:cubicBezTo>
                <a:cubicBezTo>
                  <a:pt x="3750" y="3592"/>
                  <a:pt x="3592" y="3750"/>
                  <a:pt x="3435" y="3939"/>
                </a:cubicBezTo>
                <a:lnTo>
                  <a:pt x="3435" y="3813"/>
                </a:lnTo>
                <a:cubicBezTo>
                  <a:pt x="3435" y="3246"/>
                  <a:pt x="2962" y="2805"/>
                  <a:pt x="2395" y="2805"/>
                </a:cubicBezTo>
                <a:cubicBezTo>
                  <a:pt x="2300" y="2805"/>
                  <a:pt x="2174" y="2836"/>
                  <a:pt x="2048" y="2836"/>
                </a:cubicBezTo>
                <a:lnTo>
                  <a:pt x="2048" y="2427"/>
                </a:lnTo>
                <a:cubicBezTo>
                  <a:pt x="2048" y="1891"/>
                  <a:pt x="1576" y="1418"/>
                  <a:pt x="1040" y="1418"/>
                </a:cubicBezTo>
                <a:cubicBezTo>
                  <a:pt x="473" y="1418"/>
                  <a:pt x="0" y="1891"/>
                  <a:pt x="0" y="2427"/>
                </a:cubicBezTo>
                <a:lnTo>
                  <a:pt x="0" y="6176"/>
                </a:lnTo>
                <a:cubicBezTo>
                  <a:pt x="0" y="6491"/>
                  <a:pt x="95" y="6806"/>
                  <a:pt x="253" y="7026"/>
                </a:cubicBezTo>
                <a:lnTo>
                  <a:pt x="1891" y="9799"/>
                </a:lnTo>
                <a:cubicBezTo>
                  <a:pt x="1985" y="9956"/>
                  <a:pt x="2048" y="10145"/>
                  <a:pt x="2048" y="10303"/>
                </a:cubicBezTo>
                <a:lnTo>
                  <a:pt x="2048" y="11342"/>
                </a:lnTo>
                <a:cubicBezTo>
                  <a:pt x="2048" y="11532"/>
                  <a:pt x="2206" y="11689"/>
                  <a:pt x="2395" y="11689"/>
                </a:cubicBezTo>
                <a:lnTo>
                  <a:pt x="9294" y="11689"/>
                </a:lnTo>
                <a:cubicBezTo>
                  <a:pt x="9483" y="11689"/>
                  <a:pt x="9641" y="11532"/>
                  <a:pt x="9641" y="11342"/>
                </a:cubicBezTo>
                <a:lnTo>
                  <a:pt x="9641" y="10303"/>
                </a:lnTo>
                <a:cubicBezTo>
                  <a:pt x="9641" y="10114"/>
                  <a:pt x="9704" y="9956"/>
                  <a:pt x="9799" y="9799"/>
                </a:cubicBezTo>
                <a:lnTo>
                  <a:pt x="11468" y="7026"/>
                </a:lnTo>
                <a:cubicBezTo>
                  <a:pt x="11626" y="6774"/>
                  <a:pt x="11689" y="6491"/>
                  <a:pt x="11689" y="6176"/>
                </a:cubicBezTo>
                <a:lnTo>
                  <a:pt x="11689" y="2427"/>
                </a:lnTo>
                <a:cubicBezTo>
                  <a:pt x="11752" y="1891"/>
                  <a:pt x="11279" y="1418"/>
                  <a:pt x="10712" y="1418"/>
                </a:cubicBezTo>
                <a:cubicBezTo>
                  <a:pt x="10177" y="1418"/>
                  <a:pt x="9704" y="1891"/>
                  <a:pt x="9704" y="2427"/>
                </a:cubicBezTo>
                <a:lnTo>
                  <a:pt x="9704" y="2836"/>
                </a:lnTo>
                <a:cubicBezTo>
                  <a:pt x="9578" y="2805"/>
                  <a:pt x="9452" y="2805"/>
                  <a:pt x="9326" y="2805"/>
                </a:cubicBezTo>
                <a:cubicBezTo>
                  <a:pt x="8790" y="2805"/>
                  <a:pt x="8318" y="3246"/>
                  <a:pt x="8318" y="3813"/>
                </a:cubicBezTo>
                <a:lnTo>
                  <a:pt x="8318" y="3939"/>
                </a:lnTo>
                <a:cubicBezTo>
                  <a:pt x="8160" y="3750"/>
                  <a:pt x="8003" y="3592"/>
                  <a:pt x="7814" y="3435"/>
                </a:cubicBezTo>
                <a:cubicBezTo>
                  <a:pt x="7562" y="3246"/>
                  <a:pt x="7341" y="3088"/>
                  <a:pt x="7058" y="2994"/>
                </a:cubicBezTo>
                <a:cubicBezTo>
                  <a:pt x="7404" y="2647"/>
                  <a:pt x="7593" y="2206"/>
                  <a:pt x="7593" y="1734"/>
                </a:cubicBezTo>
                <a:cubicBezTo>
                  <a:pt x="7593" y="788"/>
                  <a:pt x="6806" y="1"/>
                  <a:pt x="5860" y="1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p38"/>
          <p:cNvSpPr txBox="1">
            <a:spLocks noGrp="1"/>
          </p:cNvSpPr>
          <p:nvPr>
            <p:ph type="title"/>
          </p:nvPr>
        </p:nvSpPr>
        <p:spPr>
          <a:xfrm>
            <a:off x="2971800" y="2231136"/>
            <a:ext cx="3200400" cy="80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CALCULATING EQUITY GAPS</a:t>
            </a:r>
            <a:endParaRPr sz="2800" dirty="0"/>
          </a:p>
        </p:txBody>
      </p:sp>
      <p:sp>
        <p:nvSpPr>
          <p:cNvPr id="2156" name="Google Shape;2156;p38"/>
          <p:cNvSpPr txBox="1">
            <a:spLocks noGrp="1"/>
          </p:cNvSpPr>
          <p:nvPr>
            <p:ph type="title" idx="2"/>
          </p:nvPr>
        </p:nvSpPr>
        <p:spPr>
          <a:xfrm>
            <a:off x="2971800" y="1161288"/>
            <a:ext cx="2967600" cy="10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  <p:sp>
        <p:nvSpPr>
          <p:cNvPr id="2157" name="Google Shape;2157;p38"/>
          <p:cNvSpPr txBox="1">
            <a:spLocks noGrp="1"/>
          </p:cNvSpPr>
          <p:nvPr>
            <p:ph type="subTitle" idx="1"/>
          </p:nvPr>
        </p:nvSpPr>
        <p:spPr>
          <a:xfrm>
            <a:off x="2855400" y="3035736"/>
            <a:ext cx="3200400" cy="68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</a:t>
            </a:r>
            <a:r>
              <a:rPr lang="en" dirty="0"/>
              <a:t> refresher on how gaps are determined for the metrics</a:t>
            </a:r>
            <a:endParaRPr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3348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3498;p61">
            <a:extLst>
              <a:ext uri="{FF2B5EF4-FFF2-40B4-BE49-F238E27FC236}">
                <a16:creationId xmlns:a16="http://schemas.microsoft.com/office/drawing/2014/main" id="{A14DD9FE-419B-479A-954B-DB3524BAE6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07671" y="338325"/>
            <a:ext cx="5528700" cy="61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400" dirty="0"/>
              <a:t>Two Methods for Different Metric Types</a:t>
            </a:r>
            <a:endParaRPr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54" name="Google Shape;3499;p61">
            <a:extLst>
              <a:ext uri="{FF2B5EF4-FFF2-40B4-BE49-F238E27FC236}">
                <a16:creationId xmlns:a16="http://schemas.microsoft.com/office/drawing/2014/main" id="{28B6AF27-FE3D-4FA4-8F5D-35DDB09244B2}"/>
              </a:ext>
            </a:extLst>
          </p:cNvPr>
          <p:cNvSpPr/>
          <p:nvPr/>
        </p:nvSpPr>
        <p:spPr>
          <a:xfrm>
            <a:off x="4665800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3500;p61">
            <a:extLst>
              <a:ext uri="{FF2B5EF4-FFF2-40B4-BE49-F238E27FC236}">
                <a16:creationId xmlns:a16="http://schemas.microsoft.com/office/drawing/2014/main" id="{E8136DEA-213E-42AF-B7EE-B91C719419C7}"/>
              </a:ext>
            </a:extLst>
          </p:cNvPr>
          <p:cNvSpPr/>
          <p:nvPr/>
        </p:nvSpPr>
        <p:spPr>
          <a:xfrm>
            <a:off x="4850900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3501;p61">
            <a:extLst>
              <a:ext uri="{FF2B5EF4-FFF2-40B4-BE49-F238E27FC236}">
                <a16:creationId xmlns:a16="http://schemas.microsoft.com/office/drawing/2014/main" id="{05FABE6C-6252-4719-9B0F-4BB194D61CB1}"/>
              </a:ext>
            </a:extLst>
          </p:cNvPr>
          <p:cNvSpPr/>
          <p:nvPr/>
        </p:nvSpPr>
        <p:spPr>
          <a:xfrm>
            <a:off x="1802225" y="1135707"/>
            <a:ext cx="2676000" cy="3222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3502;p61">
            <a:extLst>
              <a:ext uri="{FF2B5EF4-FFF2-40B4-BE49-F238E27FC236}">
                <a16:creationId xmlns:a16="http://schemas.microsoft.com/office/drawing/2014/main" id="{B7EE881E-EDBD-4425-B395-ABDD0C844778}"/>
              </a:ext>
            </a:extLst>
          </p:cNvPr>
          <p:cNvSpPr/>
          <p:nvPr/>
        </p:nvSpPr>
        <p:spPr>
          <a:xfrm>
            <a:off x="1987325" y="1329357"/>
            <a:ext cx="2305800" cy="2835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3503;p61">
            <a:extLst>
              <a:ext uri="{FF2B5EF4-FFF2-40B4-BE49-F238E27FC236}">
                <a16:creationId xmlns:a16="http://schemas.microsoft.com/office/drawing/2014/main" id="{2F44E045-D6C3-4E32-B3FC-1E0D9E5B350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956048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metrics describing </a:t>
            </a:r>
            <a:r>
              <a:rPr lang="en" sz="1400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volume</a:t>
            </a: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or </a:t>
            </a:r>
            <a:r>
              <a:rPr lang="en" sz="1400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numbers</a:t>
            </a: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of students, divide the proportion of selected group in outcome by the proportion of same group in reference group</a:t>
            </a:r>
            <a:endParaRPr sz="1400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59" name="Google Shape;3504;p61">
            <a:extLst>
              <a:ext uri="{FF2B5EF4-FFF2-40B4-BE49-F238E27FC236}">
                <a16:creationId xmlns:a16="http://schemas.microsoft.com/office/drawing/2014/main" id="{D407E901-B3D8-4071-951B-A60AF3FA3A3D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2093976" y="2532888"/>
            <a:ext cx="2084700" cy="136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For metrics describing </a:t>
            </a:r>
            <a:r>
              <a:rPr lang="en" sz="1400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rates</a:t>
            </a: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 or </a:t>
            </a:r>
            <a:r>
              <a:rPr lang="en" sz="1400" b="1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percentages, </a:t>
            </a:r>
            <a:r>
              <a:rPr lang="en" sz="14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subtract the performance of the reference group from the performance of the selected group</a:t>
            </a:r>
            <a:endParaRPr sz="1400" b="1" dirty="0"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60" name="Google Shape;3505;p61">
            <a:extLst>
              <a:ext uri="{FF2B5EF4-FFF2-40B4-BE49-F238E27FC236}">
                <a16:creationId xmlns:a16="http://schemas.microsoft.com/office/drawing/2014/main" id="{55ACBA3E-2C92-43D1-A6FC-CD2CCAA05C91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4956048" y="2221992"/>
            <a:ext cx="2084700" cy="28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Barlow Condensed SemiBold" panose="00000706000000000000" pitchFamily="2" charset="0"/>
              </a:rPr>
              <a:t>Proportionality Index (PI)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Barlow Condensed SemiBold" panose="00000706000000000000" pitchFamily="2" charset="0"/>
            </a:endParaRPr>
          </a:p>
        </p:txBody>
      </p:sp>
      <p:sp>
        <p:nvSpPr>
          <p:cNvPr id="61" name="Google Shape;3506;p61">
            <a:extLst>
              <a:ext uri="{FF2B5EF4-FFF2-40B4-BE49-F238E27FC236}">
                <a16:creationId xmlns:a16="http://schemas.microsoft.com/office/drawing/2014/main" id="{D6B66CCB-D677-4CA0-9277-75BF2199F881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2093976" y="2203704"/>
            <a:ext cx="2084700" cy="31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1">
                    <a:lumMod val="75000"/>
                  </a:schemeClr>
                </a:solidFill>
                <a:latin typeface="Barlow Condensed SemiBold" panose="020B0604020202020204" pitchFamily="2" charset="0"/>
              </a:rPr>
              <a:t>Percentage Point Gap (PPG)</a:t>
            </a:r>
            <a:endParaRPr sz="1800" dirty="0">
              <a:solidFill>
                <a:schemeClr val="accent1">
                  <a:lumMod val="75000"/>
                </a:schemeClr>
              </a:solidFill>
              <a:latin typeface="Barlow Condensed SemiBold" panose="020B0604020202020204" pitchFamily="2" charset="0"/>
            </a:endParaRPr>
          </a:p>
        </p:txBody>
      </p:sp>
      <p:grpSp>
        <p:nvGrpSpPr>
          <p:cNvPr id="62" name="Google Shape;13808;p77">
            <a:extLst>
              <a:ext uri="{FF2B5EF4-FFF2-40B4-BE49-F238E27FC236}">
                <a16:creationId xmlns:a16="http://schemas.microsoft.com/office/drawing/2014/main" id="{AE950E67-B5E1-40C3-89E8-FBFB6D8E8DFE}"/>
              </a:ext>
            </a:extLst>
          </p:cNvPr>
          <p:cNvGrpSpPr/>
          <p:nvPr/>
        </p:nvGrpSpPr>
        <p:grpSpPr>
          <a:xfrm>
            <a:off x="2954565" y="1675599"/>
            <a:ext cx="363522" cy="361266"/>
            <a:chOff x="-61354075" y="1940500"/>
            <a:chExt cx="314275" cy="312325"/>
          </a:xfrm>
        </p:grpSpPr>
        <p:sp>
          <p:nvSpPr>
            <p:cNvPr id="63" name="Google Shape;13809;p77">
              <a:extLst>
                <a:ext uri="{FF2B5EF4-FFF2-40B4-BE49-F238E27FC236}">
                  <a16:creationId xmlns:a16="http://schemas.microsoft.com/office/drawing/2014/main" id="{F997100F-3020-4F37-9DEE-A920E1BFA68D}"/>
                </a:ext>
              </a:extLst>
            </p:cNvPr>
            <p:cNvSpPr/>
            <p:nvPr/>
          </p:nvSpPr>
          <p:spPr>
            <a:xfrm>
              <a:off x="-61354075" y="1940500"/>
              <a:ext cx="314275" cy="312325"/>
            </a:xfrm>
            <a:custGeom>
              <a:avLst/>
              <a:gdLst/>
              <a:ahLst/>
              <a:cxnLst/>
              <a:rect l="l" t="t" r="r" b="b"/>
              <a:pathLst>
                <a:path w="12571" h="12493" extrusionOk="0">
                  <a:moveTo>
                    <a:pt x="6270" y="1001"/>
                  </a:moveTo>
                  <a:lnTo>
                    <a:pt x="7687" y="2419"/>
                  </a:lnTo>
                  <a:cubicBezTo>
                    <a:pt x="7750" y="2482"/>
                    <a:pt x="7876" y="2513"/>
                    <a:pt x="7971" y="2513"/>
                  </a:cubicBezTo>
                  <a:lnTo>
                    <a:pt x="9956" y="2513"/>
                  </a:lnTo>
                  <a:lnTo>
                    <a:pt x="9956" y="4529"/>
                  </a:lnTo>
                  <a:cubicBezTo>
                    <a:pt x="9956" y="4655"/>
                    <a:pt x="10019" y="4718"/>
                    <a:pt x="10082" y="4813"/>
                  </a:cubicBezTo>
                  <a:lnTo>
                    <a:pt x="11499" y="6231"/>
                  </a:lnTo>
                  <a:lnTo>
                    <a:pt x="10082" y="7648"/>
                  </a:lnTo>
                  <a:cubicBezTo>
                    <a:pt x="10019" y="7711"/>
                    <a:pt x="9956" y="7837"/>
                    <a:pt x="9956" y="7900"/>
                  </a:cubicBezTo>
                  <a:lnTo>
                    <a:pt x="9956" y="9917"/>
                  </a:lnTo>
                  <a:lnTo>
                    <a:pt x="7971" y="9917"/>
                  </a:lnTo>
                  <a:cubicBezTo>
                    <a:pt x="7845" y="9917"/>
                    <a:pt x="7750" y="9948"/>
                    <a:pt x="7687" y="10043"/>
                  </a:cubicBezTo>
                  <a:lnTo>
                    <a:pt x="6270" y="11460"/>
                  </a:lnTo>
                  <a:lnTo>
                    <a:pt x="4852" y="10043"/>
                  </a:lnTo>
                  <a:cubicBezTo>
                    <a:pt x="4757" y="9948"/>
                    <a:pt x="4631" y="9917"/>
                    <a:pt x="4568" y="9917"/>
                  </a:cubicBezTo>
                  <a:lnTo>
                    <a:pt x="2552" y="9917"/>
                  </a:lnTo>
                  <a:lnTo>
                    <a:pt x="2552" y="7900"/>
                  </a:lnTo>
                  <a:cubicBezTo>
                    <a:pt x="2552" y="7806"/>
                    <a:pt x="2521" y="7711"/>
                    <a:pt x="2426" y="7648"/>
                  </a:cubicBezTo>
                  <a:lnTo>
                    <a:pt x="1008" y="6231"/>
                  </a:lnTo>
                  <a:lnTo>
                    <a:pt x="2426" y="4813"/>
                  </a:lnTo>
                  <a:cubicBezTo>
                    <a:pt x="2521" y="4718"/>
                    <a:pt x="2552" y="4624"/>
                    <a:pt x="2552" y="4529"/>
                  </a:cubicBezTo>
                  <a:lnTo>
                    <a:pt x="2552" y="2513"/>
                  </a:lnTo>
                  <a:lnTo>
                    <a:pt x="4568" y="2513"/>
                  </a:lnTo>
                  <a:cubicBezTo>
                    <a:pt x="4694" y="2513"/>
                    <a:pt x="4757" y="2482"/>
                    <a:pt x="4852" y="2419"/>
                  </a:cubicBezTo>
                  <a:lnTo>
                    <a:pt x="6270" y="1001"/>
                  </a:lnTo>
                  <a:close/>
                  <a:moveTo>
                    <a:pt x="6285" y="1"/>
                  </a:moveTo>
                  <a:cubicBezTo>
                    <a:pt x="6175" y="1"/>
                    <a:pt x="6065" y="40"/>
                    <a:pt x="5986" y="119"/>
                  </a:cubicBezTo>
                  <a:lnTo>
                    <a:pt x="4411" y="1694"/>
                  </a:lnTo>
                  <a:lnTo>
                    <a:pt x="2174" y="1694"/>
                  </a:lnTo>
                  <a:cubicBezTo>
                    <a:pt x="1922" y="1694"/>
                    <a:pt x="1733" y="1883"/>
                    <a:pt x="1733" y="2135"/>
                  </a:cubicBezTo>
                  <a:lnTo>
                    <a:pt x="1733" y="4372"/>
                  </a:lnTo>
                  <a:lnTo>
                    <a:pt x="158" y="5947"/>
                  </a:lnTo>
                  <a:cubicBezTo>
                    <a:pt x="0" y="6105"/>
                    <a:pt x="0" y="6388"/>
                    <a:pt x="158" y="6546"/>
                  </a:cubicBezTo>
                  <a:lnTo>
                    <a:pt x="1733" y="8121"/>
                  </a:lnTo>
                  <a:lnTo>
                    <a:pt x="1733" y="10358"/>
                  </a:lnTo>
                  <a:cubicBezTo>
                    <a:pt x="1733" y="10578"/>
                    <a:pt x="1922" y="10736"/>
                    <a:pt x="2174" y="10736"/>
                  </a:cubicBezTo>
                  <a:lnTo>
                    <a:pt x="4411" y="10736"/>
                  </a:lnTo>
                  <a:lnTo>
                    <a:pt x="5986" y="12374"/>
                  </a:lnTo>
                  <a:cubicBezTo>
                    <a:pt x="6065" y="12453"/>
                    <a:pt x="6175" y="12492"/>
                    <a:pt x="6285" y="12492"/>
                  </a:cubicBezTo>
                  <a:cubicBezTo>
                    <a:pt x="6396" y="12492"/>
                    <a:pt x="6506" y="12453"/>
                    <a:pt x="6585" y="12374"/>
                  </a:cubicBezTo>
                  <a:lnTo>
                    <a:pt x="8160" y="10736"/>
                  </a:lnTo>
                  <a:lnTo>
                    <a:pt x="10397" y="10736"/>
                  </a:lnTo>
                  <a:cubicBezTo>
                    <a:pt x="10617" y="10736"/>
                    <a:pt x="10775" y="10547"/>
                    <a:pt x="10775" y="10358"/>
                  </a:cubicBezTo>
                  <a:lnTo>
                    <a:pt x="10775" y="8121"/>
                  </a:lnTo>
                  <a:lnTo>
                    <a:pt x="12413" y="6546"/>
                  </a:lnTo>
                  <a:cubicBezTo>
                    <a:pt x="12571" y="6388"/>
                    <a:pt x="12571" y="6105"/>
                    <a:pt x="12413" y="5947"/>
                  </a:cubicBezTo>
                  <a:lnTo>
                    <a:pt x="10775" y="4372"/>
                  </a:lnTo>
                  <a:lnTo>
                    <a:pt x="10775" y="2135"/>
                  </a:lnTo>
                  <a:cubicBezTo>
                    <a:pt x="10775" y="1883"/>
                    <a:pt x="10586" y="1694"/>
                    <a:pt x="10397" y="1694"/>
                  </a:cubicBezTo>
                  <a:lnTo>
                    <a:pt x="8160" y="1694"/>
                  </a:lnTo>
                  <a:lnTo>
                    <a:pt x="6585" y="119"/>
                  </a:lnTo>
                  <a:cubicBezTo>
                    <a:pt x="6506" y="40"/>
                    <a:pt x="6396" y="1"/>
                    <a:pt x="6285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810;p77">
              <a:extLst>
                <a:ext uri="{FF2B5EF4-FFF2-40B4-BE49-F238E27FC236}">
                  <a16:creationId xmlns:a16="http://schemas.microsoft.com/office/drawing/2014/main" id="{95CD072F-B8CA-408A-9DD8-47DE3FE6DADD}"/>
                </a:ext>
              </a:extLst>
            </p:cNvPr>
            <p:cNvSpPr/>
            <p:nvPr/>
          </p:nvSpPr>
          <p:spPr>
            <a:xfrm>
              <a:off x="-61268225" y="2024575"/>
              <a:ext cx="60650" cy="61475"/>
            </a:xfrm>
            <a:custGeom>
              <a:avLst/>
              <a:gdLst/>
              <a:ahLst/>
              <a:cxnLst/>
              <a:rect l="l" t="t" r="r" b="b"/>
              <a:pathLst>
                <a:path w="2426" h="2459" extrusionOk="0">
                  <a:moveTo>
                    <a:pt x="1197" y="820"/>
                  </a:moveTo>
                  <a:cubicBezTo>
                    <a:pt x="1449" y="820"/>
                    <a:pt x="1607" y="1009"/>
                    <a:pt x="1607" y="1261"/>
                  </a:cubicBezTo>
                  <a:cubicBezTo>
                    <a:pt x="1607" y="1481"/>
                    <a:pt x="1418" y="1639"/>
                    <a:pt x="1197" y="1639"/>
                  </a:cubicBezTo>
                  <a:cubicBezTo>
                    <a:pt x="1008" y="1639"/>
                    <a:pt x="819" y="1450"/>
                    <a:pt x="819" y="1261"/>
                  </a:cubicBezTo>
                  <a:cubicBezTo>
                    <a:pt x="788" y="977"/>
                    <a:pt x="977" y="820"/>
                    <a:pt x="1197" y="820"/>
                  </a:cubicBezTo>
                  <a:close/>
                  <a:moveTo>
                    <a:pt x="1197" y="1"/>
                  </a:moveTo>
                  <a:cubicBezTo>
                    <a:pt x="536" y="1"/>
                    <a:pt x="0" y="536"/>
                    <a:pt x="0" y="1261"/>
                  </a:cubicBezTo>
                  <a:cubicBezTo>
                    <a:pt x="0" y="1954"/>
                    <a:pt x="504" y="2458"/>
                    <a:pt x="1197" y="2458"/>
                  </a:cubicBezTo>
                  <a:cubicBezTo>
                    <a:pt x="1890" y="2458"/>
                    <a:pt x="2426" y="1922"/>
                    <a:pt x="2426" y="1261"/>
                  </a:cubicBezTo>
                  <a:cubicBezTo>
                    <a:pt x="2426" y="568"/>
                    <a:pt x="1890" y="1"/>
                    <a:pt x="1197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811;p77">
              <a:extLst>
                <a:ext uri="{FF2B5EF4-FFF2-40B4-BE49-F238E27FC236}">
                  <a16:creationId xmlns:a16="http://schemas.microsoft.com/office/drawing/2014/main" id="{CEB92F59-F149-4EE3-8A66-3A53A783B7F9}"/>
                </a:ext>
              </a:extLst>
            </p:cNvPr>
            <p:cNvSpPr/>
            <p:nvPr/>
          </p:nvSpPr>
          <p:spPr>
            <a:xfrm>
              <a:off x="-61187100" y="2107275"/>
              <a:ext cx="61450" cy="61475"/>
            </a:xfrm>
            <a:custGeom>
              <a:avLst/>
              <a:gdLst/>
              <a:ahLst/>
              <a:cxnLst/>
              <a:rect l="l" t="t" r="r" b="b"/>
              <a:pathLst>
                <a:path w="2458" h="2459" extrusionOk="0">
                  <a:moveTo>
                    <a:pt x="1229" y="788"/>
                  </a:moveTo>
                  <a:cubicBezTo>
                    <a:pt x="1512" y="820"/>
                    <a:pt x="1670" y="977"/>
                    <a:pt x="1670" y="1198"/>
                  </a:cubicBezTo>
                  <a:cubicBezTo>
                    <a:pt x="1670" y="1450"/>
                    <a:pt x="1481" y="1639"/>
                    <a:pt x="1229" y="1639"/>
                  </a:cubicBezTo>
                  <a:cubicBezTo>
                    <a:pt x="1008" y="1639"/>
                    <a:pt x="851" y="1450"/>
                    <a:pt x="851" y="1198"/>
                  </a:cubicBezTo>
                  <a:cubicBezTo>
                    <a:pt x="851" y="977"/>
                    <a:pt x="1040" y="788"/>
                    <a:pt x="1229" y="788"/>
                  </a:cubicBezTo>
                  <a:close/>
                  <a:moveTo>
                    <a:pt x="1229" y="1"/>
                  </a:moveTo>
                  <a:cubicBezTo>
                    <a:pt x="567" y="1"/>
                    <a:pt x="0" y="536"/>
                    <a:pt x="0" y="1198"/>
                  </a:cubicBezTo>
                  <a:cubicBezTo>
                    <a:pt x="0" y="1891"/>
                    <a:pt x="567" y="2458"/>
                    <a:pt x="1229" y="2458"/>
                  </a:cubicBezTo>
                  <a:cubicBezTo>
                    <a:pt x="1922" y="2458"/>
                    <a:pt x="2458" y="1922"/>
                    <a:pt x="2458" y="1198"/>
                  </a:cubicBezTo>
                  <a:cubicBezTo>
                    <a:pt x="2458" y="536"/>
                    <a:pt x="1922" y="1"/>
                    <a:pt x="12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812;p77">
              <a:extLst>
                <a:ext uri="{FF2B5EF4-FFF2-40B4-BE49-F238E27FC236}">
                  <a16:creationId xmlns:a16="http://schemas.microsoft.com/office/drawing/2014/main" id="{94328549-D553-4FC1-A9F2-40C3AD273C78}"/>
                </a:ext>
              </a:extLst>
            </p:cNvPr>
            <p:cNvSpPr/>
            <p:nvPr/>
          </p:nvSpPr>
          <p:spPr>
            <a:xfrm>
              <a:off x="-61250125" y="2044475"/>
              <a:ext cx="105575" cy="103600"/>
            </a:xfrm>
            <a:custGeom>
              <a:avLst/>
              <a:gdLst/>
              <a:ahLst/>
              <a:cxnLst/>
              <a:rect l="l" t="t" r="r" b="b"/>
              <a:pathLst>
                <a:path w="4223" h="4144" extrusionOk="0">
                  <a:moveTo>
                    <a:pt x="3766" y="0"/>
                  </a:moveTo>
                  <a:cubicBezTo>
                    <a:pt x="3655" y="0"/>
                    <a:pt x="3545" y="40"/>
                    <a:pt x="3466" y="118"/>
                  </a:cubicBezTo>
                  <a:lnTo>
                    <a:pt x="158" y="3426"/>
                  </a:lnTo>
                  <a:cubicBezTo>
                    <a:pt x="1" y="3615"/>
                    <a:pt x="1" y="3836"/>
                    <a:pt x="158" y="4025"/>
                  </a:cubicBezTo>
                  <a:cubicBezTo>
                    <a:pt x="237" y="4104"/>
                    <a:pt x="347" y="4143"/>
                    <a:pt x="458" y="4143"/>
                  </a:cubicBezTo>
                  <a:cubicBezTo>
                    <a:pt x="568" y="4143"/>
                    <a:pt x="678" y="4104"/>
                    <a:pt x="757" y="4025"/>
                  </a:cubicBezTo>
                  <a:lnTo>
                    <a:pt x="4065" y="717"/>
                  </a:lnTo>
                  <a:cubicBezTo>
                    <a:pt x="4222" y="559"/>
                    <a:pt x="4222" y="276"/>
                    <a:pt x="4065" y="118"/>
                  </a:cubicBezTo>
                  <a:cubicBezTo>
                    <a:pt x="3986" y="40"/>
                    <a:pt x="3876" y="0"/>
                    <a:pt x="3766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13795;p77">
            <a:extLst>
              <a:ext uri="{FF2B5EF4-FFF2-40B4-BE49-F238E27FC236}">
                <a16:creationId xmlns:a16="http://schemas.microsoft.com/office/drawing/2014/main" id="{111C8D3D-6C0A-4D5A-8228-F48443E376EA}"/>
              </a:ext>
            </a:extLst>
          </p:cNvPr>
          <p:cNvGrpSpPr/>
          <p:nvPr/>
        </p:nvGrpSpPr>
        <p:grpSpPr>
          <a:xfrm>
            <a:off x="5815263" y="1675599"/>
            <a:ext cx="366269" cy="366269"/>
            <a:chOff x="-65131525" y="2281350"/>
            <a:chExt cx="316650" cy="316650"/>
          </a:xfrm>
        </p:grpSpPr>
        <p:sp>
          <p:nvSpPr>
            <p:cNvPr id="68" name="Google Shape;13796;p77">
              <a:extLst>
                <a:ext uri="{FF2B5EF4-FFF2-40B4-BE49-F238E27FC236}">
                  <a16:creationId xmlns:a16="http://schemas.microsoft.com/office/drawing/2014/main" id="{A67D0F62-3766-41FF-B3E9-004582A18058}"/>
                </a:ext>
              </a:extLst>
            </p:cNvPr>
            <p:cNvSpPr/>
            <p:nvPr/>
          </p:nvSpPr>
          <p:spPr>
            <a:xfrm>
              <a:off x="-65131525" y="232230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073" y="820"/>
                  </a:moveTo>
                  <a:lnTo>
                    <a:pt x="5073" y="5514"/>
                  </a:lnTo>
                  <a:cubicBezTo>
                    <a:pt x="5073" y="5766"/>
                    <a:pt x="5262" y="5923"/>
                    <a:pt x="5482" y="5923"/>
                  </a:cubicBezTo>
                  <a:lnTo>
                    <a:pt x="10145" y="5923"/>
                  </a:lnTo>
                  <a:cubicBezTo>
                    <a:pt x="9956" y="8318"/>
                    <a:pt x="7940" y="10208"/>
                    <a:pt x="5482" y="10208"/>
                  </a:cubicBezTo>
                  <a:cubicBezTo>
                    <a:pt x="2867" y="10208"/>
                    <a:pt x="788" y="8129"/>
                    <a:pt x="788" y="5514"/>
                  </a:cubicBezTo>
                  <a:cubicBezTo>
                    <a:pt x="788" y="3088"/>
                    <a:pt x="2678" y="1072"/>
                    <a:pt x="5073" y="820"/>
                  </a:cubicBezTo>
                  <a:close/>
                  <a:moveTo>
                    <a:pt x="5514" y="0"/>
                  </a:moveTo>
                  <a:cubicBezTo>
                    <a:pt x="2458" y="0"/>
                    <a:pt x="0" y="2489"/>
                    <a:pt x="0" y="5514"/>
                  </a:cubicBezTo>
                  <a:cubicBezTo>
                    <a:pt x="0" y="8538"/>
                    <a:pt x="2458" y="11027"/>
                    <a:pt x="5514" y="11027"/>
                  </a:cubicBezTo>
                  <a:cubicBezTo>
                    <a:pt x="8538" y="11027"/>
                    <a:pt x="11027" y="8538"/>
                    <a:pt x="11027" y="5514"/>
                  </a:cubicBezTo>
                  <a:cubicBezTo>
                    <a:pt x="11027" y="5293"/>
                    <a:pt x="10807" y="5104"/>
                    <a:pt x="10618" y="5104"/>
                  </a:cubicBezTo>
                  <a:lnTo>
                    <a:pt x="5923" y="5104"/>
                  </a:lnTo>
                  <a:lnTo>
                    <a:pt x="5923" y="410"/>
                  </a:lnTo>
                  <a:cubicBezTo>
                    <a:pt x="5892" y="158"/>
                    <a:pt x="5734" y="0"/>
                    <a:pt x="551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797;p77">
              <a:extLst>
                <a:ext uri="{FF2B5EF4-FFF2-40B4-BE49-F238E27FC236}">
                  <a16:creationId xmlns:a16="http://schemas.microsoft.com/office/drawing/2014/main" id="{68EAD1BB-68F3-4A6D-A724-76910A8C018A}"/>
                </a:ext>
              </a:extLst>
            </p:cNvPr>
            <p:cNvSpPr/>
            <p:nvPr/>
          </p:nvSpPr>
          <p:spPr>
            <a:xfrm>
              <a:off x="-64963775" y="2281350"/>
              <a:ext cx="148900" cy="148875"/>
            </a:xfrm>
            <a:custGeom>
              <a:avLst/>
              <a:gdLst/>
              <a:ahLst/>
              <a:cxnLst/>
              <a:rect l="l" t="t" r="r" b="b"/>
              <a:pathLst>
                <a:path w="5956" h="5955" extrusionOk="0">
                  <a:moveTo>
                    <a:pt x="852" y="819"/>
                  </a:moveTo>
                  <a:cubicBezTo>
                    <a:pt x="3088" y="1008"/>
                    <a:pt x="4884" y="2836"/>
                    <a:pt x="5105" y="5073"/>
                  </a:cubicBezTo>
                  <a:lnTo>
                    <a:pt x="852" y="5073"/>
                  </a:lnTo>
                  <a:lnTo>
                    <a:pt x="852" y="819"/>
                  </a:lnTo>
                  <a:close/>
                  <a:moveTo>
                    <a:pt x="442" y="0"/>
                  </a:moveTo>
                  <a:cubicBezTo>
                    <a:pt x="221" y="0"/>
                    <a:pt x="1" y="189"/>
                    <a:pt x="1" y="441"/>
                  </a:cubicBezTo>
                  <a:lnTo>
                    <a:pt x="1" y="5514"/>
                  </a:lnTo>
                  <a:cubicBezTo>
                    <a:pt x="1" y="5734"/>
                    <a:pt x="221" y="5955"/>
                    <a:pt x="442" y="5955"/>
                  </a:cubicBezTo>
                  <a:lnTo>
                    <a:pt x="5514" y="5955"/>
                  </a:lnTo>
                  <a:cubicBezTo>
                    <a:pt x="5766" y="5955"/>
                    <a:pt x="5955" y="5734"/>
                    <a:pt x="5955" y="5514"/>
                  </a:cubicBezTo>
                  <a:cubicBezTo>
                    <a:pt x="5955" y="2426"/>
                    <a:pt x="3466" y="0"/>
                    <a:pt x="442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2308;p43">
            <a:extLst>
              <a:ext uri="{FF2B5EF4-FFF2-40B4-BE49-F238E27FC236}">
                <a16:creationId xmlns:a16="http://schemas.microsoft.com/office/drawing/2014/main" id="{AE9CC89F-EB91-45E0-9A21-6B44B54ADF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823475" y="338328"/>
            <a:ext cx="5496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Example PPG: Retained from Fall to Spring</a:t>
            </a:r>
            <a:endParaRPr sz="2400" dirty="0"/>
          </a:p>
        </p:txBody>
      </p:sp>
      <p:sp>
        <p:nvSpPr>
          <p:cNvPr id="31" name="Google Shape;2310;p43">
            <a:extLst>
              <a:ext uri="{FF2B5EF4-FFF2-40B4-BE49-F238E27FC236}">
                <a16:creationId xmlns:a16="http://schemas.microsoft.com/office/drawing/2014/main" id="{57810646-1CC0-4B32-AA2C-9AC6FD211FF4}"/>
              </a:ext>
            </a:extLst>
          </p:cNvPr>
          <p:cNvSpPr txBox="1"/>
          <p:nvPr/>
        </p:nvSpPr>
        <p:spPr>
          <a:xfrm>
            <a:off x="5439489" y="4009835"/>
            <a:ext cx="2752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Hispanic or Latino</a:t>
            </a:r>
            <a:endParaRPr sz="16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grpSp>
        <p:nvGrpSpPr>
          <p:cNvPr id="32" name="Google Shape;2311;p43">
            <a:extLst>
              <a:ext uri="{FF2B5EF4-FFF2-40B4-BE49-F238E27FC236}">
                <a16:creationId xmlns:a16="http://schemas.microsoft.com/office/drawing/2014/main" id="{CBF6BA28-CD64-40A6-8D68-C19559F5F8A4}"/>
              </a:ext>
            </a:extLst>
          </p:cNvPr>
          <p:cNvGrpSpPr/>
          <p:nvPr/>
        </p:nvGrpSpPr>
        <p:grpSpPr>
          <a:xfrm>
            <a:off x="6192159" y="2789548"/>
            <a:ext cx="1245900" cy="1245900"/>
            <a:chOff x="6293934" y="2789548"/>
            <a:chExt cx="1245900" cy="1245900"/>
          </a:xfrm>
        </p:grpSpPr>
        <p:sp>
          <p:nvSpPr>
            <p:cNvPr id="33" name="Google Shape;2312;p43">
              <a:extLst>
                <a:ext uri="{FF2B5EF4-FFF2-40B4-BE49-F238E27FC236}">
                  <a16:creationId xmlns:a16="http://schemas.microsoft.com/office/drawing/2014/main" id="{8BA77E39-1652-4A1D-8EFF-237E938BC912}"/>
                </a:ext>
              </a:extLst>
            </p:cNvPr>
            <p:cNvSpPr/>
            <p:nvPr/>
          </p:nvSpPr>
          <p:spPr>
            <a:xfrm>
              <a:off x="6293934" y="2789548"/>
              <a:ext cx="1245900" cy="1245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313;p43">
              <a:extLst>
                <a:ext uri="{FF2B5EF4-FFF2-40B4-BE49-F238E27FC236}">
                  <a16:creationId xmlns:a16="http://schemas.microsoft.com/office/drawing/2014/main" id="{CFBFD5E1-6F91-4454-8E46-CDE0DB223CC2}"/>
                </a:ext>
              </a:extLst>
            </p:cNvPr>
            <p:cNvSpPr/>
            <p:nvPr/>
          </p:nvSpPr>
          <p:spPr>
            <a:xfrm>
              <a:off x="6401784" y="2897486"/>
              <a:ext cx="1030200" cy="1030200"/>
            </a:xfrm>
            <a:prstGeom prst="ellipse">
              <a:avLst/>
            </a:prstGeom>
            <a:solidFill>
              <a:schemeClr val="accent5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2314;p43">
            <a:extLst>
              <a:ext uri="{FF2B5EF4-FFF2-40B4-BE49-F238E27FC236}">
                <a16:creationId xmlns:a16="http://schemas.microsoft.com/office/drawing/2014/main" id="{EFA0D8E5-3E2F-4F73-9327-5E306EB1EAFA}"/>
              </a:ext>
            </a:extLst>
          </p:cNvPr>
          <p:cNvGrpSpPr/>
          <p:nvPr/>
        </p:nvGrpSpPr>
        <p:grpSpPr>
          <a:xfrm>
            <a:off x="6192159" y="1010648"/>
            <a:ext cx="1245900" cy="1245900"/>
            <a:chOff x="6293934" y="1010648"/>
            <a:chExt cx="1245900" cy="1245900"/>
          </a:xfrm>
        </p:grpSpPr>
        <p:sp>
          <p:nvSpPr>
            <p:cNvPr id="36" name="Google Shape;2315;p43">
              <a:extLst>
                <a:ext uri="{FF2B5EF4-FFF2-40B4-BE49-F238E27FC236}">
                  <a16:creationId xmlns:a16="http://schemas.microsoft.com/office/drawing/2014/main" id="{13CE5021-452D-4EEF-BD13-B9C497162DD9}"/>
                </a:ext>
              </a:extLst>
            </p:cNvPr>
            <p:cNvSpPr/>
            <p:nvPr/>
          </p:nvSpPr>
          <p:spPr>
            <a:xfrm>
              <a:off x="6293934" y="1010648"/>
              <a:ext cx="1245900" cy="1245900"/>
            </a:xfrm>
            <a:prstGeom prst="ellipse">
              <a:avLst/>
            </a:prstGeom>
            <a:solidFill>
              <a:srgbClr val="FFFFFF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2316;p43">
              <a:extLst>
                <a:ext uri="{FF2B5EF4-FFF2-40B4-BE49-F238E27FC236}">
                  <a16:creationId xmlns:a16="http://schemas.microsoft.com/office/drawing/2014/main" id="{E4A2AC7B-31B9-45A0-8D27-0D56AB7C118D}"/>
                </a:ext>
              </a:extLst>
            </p:cNvPr>
            <p:cNvSpPr/>
            <p:nvPr/>
          </p:nvSpPr>
          <p:spPr>
            <a:xfrm>
              <a:off x="6401784" y="1118586"/>
              <a:ext cx="1030200" cy="10302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2317;p43">
            <a:extLst>
              <a:ext uri="{FF2B5EF4-FFF2-40B4-BE49-F238E27FC236}">
                <a16:creationId xmlns:a16="http://schemas.microsoft.com/office/drawing/2014/main" id="{3387B0AE-CFD4-47E5-B4CE-53C168289DB5}"/>
              </a:ext>
            </a:extLst>
          </p:cNvPr>
          <p:cNvSpPr txBox="1"/>
          <p:nvPr/>
        </p:nvSpPr>
        <p:spPr>
          <a:xfrm>
            <a:off x="6372177" y="1362456"/>
            <a:ext cx="877800" cy="5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65.0%</a:t>
            </a:r>
            <a:endParaRPr sz="20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39" name="Google Shape;2318;p43">
            <a:extLst>
              <a:ext uri="{FF2B5EF4-FFF2-40B4-BE49-F238E27FC236}">
                <a16:creationId xmlns:a16="http://schemas.microsoft.com/office/drawing/2014/main" id="{7A4EFE33-E823-47B7-8B53-20C1568D3B37}"/>
              </a:ext>
            </a:extLst>
          </p:cNvPr>
          <p:cNvSpPr txBox="1"/>
          <p:nvPr/>
        </p:nvSpPr>
        <p:spPr>
          <a:xfrm>
            <a:off x="5439489" y="2231136"/>
            <a:ext cx="2752200" cy="3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Highest Performing Group: White</a:t>
            </a:r>
            <a:endParaRPr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0" name="Google Shape;2319;p43">
            <a:extLst>
              <a:ext uri="{FF2B5EF4-FFF2-40B4-BE49-F238E27FC236}">
                <a16:creationId xmlns:a16="http://schemas.microsoft.com/office/drawing/2014/main" id="{073EBDDF-F8E9-4AEF-904A-4200D5A6443D}"/>
              </a:ext>
            </a:extLst>
          </p:cNvPr>
          <p:cNvSpPr txBox="1"/>
          <p:nvPr/>
        </p:nvSpPr>
        <p:spPr>
          <a:xfrm>
            <a:off x="6375459" y="3144442"/>
            <a:ext cx="879300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lt1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58.7%</a:t>
            </a:r>
            <a:endParaRPr sz="2000" dirty="0">
              <a:solidFill>
                <a:schemeClr val="lt1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sp>
        <p:nvSpPr>
          <p:cNvPr id="41" name="Google Shape;2320;p43">
            <a:extLst>
              <a:ext uri="{FF2B5EF4-FFF2-40B4-BE49-F238E27FC236}">
                <a16:creationId xmlns:a16="http://schemas.microsoft.com/office/drawing/2014/main" id="{7C34EDAA-CD61-49FE-AAB8-910390BD580D}"/>
              </a:ext>
            </a:extLst>
          </p:cNvPr>
          <p:cNvSpPr txBox="1"/>
          <p:nvPr/>
        </p:nvSpPr>
        <p:spPr>
          <a:xfrm>
            <a:off x="1521868" y="4208285"/>
            <a:ext cx="3536311" cy="5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The percentage of all enrolled students who retained from fall to spring at college in selected year, excluding students </a:t>
            </a:r>
            <a:r>
              <a:rPr lang="en" sz="120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who completed </a:t>
            </a:r>
            <a:r>
              <a:rPr lang="en" sz="1200" dirty="0">
                <a:solidFill>
                  <a:schemeClr val="dk2"/>
                </a:solidFill>
                <a:latin typeface="Barlow Semi Condensed"/>
                <a:ea typeface="Barlow Semi Condensed"/>
                <a:cs typeface="Barlow Semi Condensed"/>
                <a:sym typeface="Barlow Semi Condensed"/>
              </a:rPr>
              <a:t>an award or transferred to a postsecondary institution</a:t>
            </a:r>
            <a:endParaRPr sz="1200" dirty="0">
              <a:solidFill>
                <a:schemeClr val="dk2"/>
              </a:solidFill>
              <a:latin typeface="Barlow Semi Condensed"/>
              <a:ea typeface="Barlow Semi Condensed"/>
              <a:cs typeface="Barlow Semi Condensed"/>
              <a:sym typeface="Barlow Semi Condensed"/>
            </a:endParaRPr>
          </a:p>
        </p:txBody>
      </p:sp>
      <p:sp>
        <p:nvSpPr>
          <p:cNvPr id="42" name="Google Shape;2321;p43">
            <a:extLst>
              <a:ext uri="{FF2B5EF4-FFF2-40B4-BE49-F238E27FC236}">
                <a16:creationId xmlns:a16="http://schemas.microsoft.com/office/drawing/2014/main" id="{C31B693D-BD49-4A9B-ABAA-A2536459E704}"/>
              </a:ext>
            </a:extLst>
          </p:cNvPr>
          <p:cNvSpPr txBox="1"/>
          <p:nvPr/>
        </p:nvSpPr>
        <p:spPr>
          <a:xfrm>
            <a:off x="1783080" y="813998"/>
            <a:ext cx="2752200" cy="39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bg2"/>
                </a:solidFill>
                <a:latin typeface="Barlow Semi Condensed Medium"/>
                <a:ea typeface="Barlow Semi Condensed Medium"/>
                <a:cs typeface="Barlow Semi Condensed Medium"/>
                <a:sym typeface="Barlow Semi Condensed Medium"/>
              </a:rPr>
              <a:t>2017-2018</a:t>
            </a:r>
            <a:endParaRPr sz="1800" dirty="0">
              <a:solidFill>
                <a:schemeClr val="bg2"/>
              </a:solidFill>
              <a:latin typeface="Barlow Semi Condensed Medium"/>
              <a:ea typeface="Barlow Semi Condensed Medium"/>
              <a:cs typeface="Barlow Semi Condensed Medium"/>
              <a:sym typeface="Barlow Semi Condensed Medium"/>
            </a:endParaRP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8659CFE8-6C1E-4395-9885-AF4B1C910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15" y="1186861"/>
            <a:ext cx="5021060" cy="304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chnology Consulting by Slidesgo">
  <a:themeElements>
    <a:clrScheme name="Simple Light">
      <a:dk1>
        <a:srgbClr val="3D3D3D"/>
      </a:dk1>
      <a:lt1>
        <a:srgbClr val="FFFFFF"/>
      </a:lt1>
      <a:dk2>
        <a:srgbClr val="494949"/>
      </a:dk2>
      <a:lt2>
        <a:srgbClr val="EEEEEE"/>
      </a:lt2>
      <a:accent1>
        <a:srgbClr val="77C6FC"/>
      </a:accent1>
      <a:accent2>
        <a:srgbClr val="BBE3FE"/>
      </a:accent2>
      <a:accent3>
        <a:srgbClr val="D6EEFE"/>
      </a:accent3>
      <a:accent4>
        <a:srgbClr val="BEBEBE"/>
      </a:accent4>
      <a:accent5>
        <a:srgbClr val="477797"/>
      </a:accent5>
      <a:accent6>
        <a:srgbClr val="9E9E9E"/>
      </a:accent6>
      <a:hlink>
        <a:srgbClr val="77C6F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4AE7A0CB52EBC42AF08ACFF061AC346" ma:contentTypeVersion="2" ma:contentTypeDescription="Create a new document." ma:contentTypeScope="" ma:versionID="ca49691e34bb539676b2aa664491d3fe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targetNamespace="http://schemas.microsoft.com/office/2006/metadata/properties" ma:root="true" ma:fieldsID="fc3149e08a55794263263857d4547380" ns1:_="" ns2:_="">
    <xsd:import namespace="http://schemas.microsoft.com/sharepoint/v3"/>
    <xsd:import namespace="431189f8-a51b-453f-9f0c-3a0b3b65b12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HNYXMCCMVK3K-1251-129</_dlc_DocId>
    <_dlc_DocIdUrl xmlns="431189f8-a51b-453f-9f0c-3a0b3b65b12f">
      <Url>https://sac.edu/committees/StudentSuccess/_layouts/15/DocIdRedir.aspx?ID=HNYXMCCMVK3K-1251-129</Url>
      <Description>HNYXMCCMVK3K-1251-129</Description>
    </_dlc_DocIdUrl>
  </documentManagement>
</p:properties>
</file>

<file path=customXml/itemProps1.xml><?xml version="1.0" encoding="utf-8"?>
<ds:datastoreItem xmlns:ds="http://schemas.openxmlformats.org/officeDocument/2006/customXml" ds:itemID="{3C9F3F7F-2996-43BD-A8A9-A7D5ABC11128}"/>
</file>

<file path=customXml/itemProps2.xml><?xml version="1.0" encoding="utf-8"?>
<ds:datastoreItem xmlns:ds="http://schemas.openxmlformats.org/officeDocument/2006/customXml" ds:itemID="{4044DED5-1D3E-43A9-99EB-2CB494BEF95B}"/>
</file>

<file path=customXml/itemProps3.xml><?xml version="1.0" encoding="utf-8"?>
<ds:datastoreItem xmlns:ds="http://schemas.openxmlformats.org/officeDocument/2006/customXml" ds:itemID="{FCD6E27E-D986-4A84-AD5F-978D798EBB11}"/>
</file>

<file path=customXml/itemProps4.xml><?xml version="1.0" encoding="utf-8"?>
<ds:datastoreItem xmlns:ds="http://schemas.openxmlformats.org/officeDocument/2006/customXml" ds:itemID="{880DB00B-5B12-4695-B370-5724606C1CBF}"/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20834</TotalTime>
  <Words>1324</Words>
  <Application>Microsoft Office PowerPoint</Application>
  <PresentationFormat>On-screen Show (16:9)</PresentationFormat>
  <Paragraphs>336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Times New Roman</vt:lpstr>
      <vt:lpstr>Barlow Condensed</vt:lpstr>
      <vt:lpstr>Arial</vt:lpstr>
      <vt:lpstr>Barlow Condensed SemiBold</vt:lpstr>
      <vt:lpstr>Barlow Semi Condensed Medium</vt:lpstr>
      <vt:lpstr>Arial Body</vt:lpstr>
      <vt:lpstr>Calibri</vt:lpstr>
      <vt:lpstr>Open Sans</vt:lpstr>
      <vt:lpstr>Fjalla One</vt:lpstr>
      <vt:lpstr>Barlow</vt:lpstr>
      <vt:lpstr>Barlow Semi Condensed</vt:lpstr>
      <vt:lpstr>Symbol</vt:lpstr>
      <vt:lpstr>Technology Consulting by Slidesgo</vt:lpstr>
      <vt:lpstr>PROGRESS ON STUDENT EQUITY</vt:lpstr>
      <vt:lpstr>Table of Contents</vt:lpstr>
      <vt:lpstr>2019-2022  SEA GOALS</vt:lpstr>
      <vt:lpstr>Caveat</vt:lpstr>
      <vt:lpstr>PowerPoint Presentation</vt:lpstr>
      <vt:lpstr>2019-2022 Student Equity Goals</vt:lpstr>
      <vt:lpstr>CALCULATING EQUITY GAPS</vt:lpstr>
      <vt:lpstr>Two Methods for Different Metric Types </vt:lpstr>
      <vt:lpstr>Example PPG: Retained from Fall to Spring</vt:lpstr>
      <vt:lpstr>Example PPG: Retained from Fall to Spring</vt:lpstr>
      <vt:lpstr>Example PI: Vision Goal Completion</vt:lpstr>
      <vt:lpstr>Example PI: Vision Goal Completion</vt:lpstr>
      <vt:lpstr>RACIALLY MINORITIZED GROUPS</vt:lpstr>
      <vt:lpstr>Who were the Highest Performing Groups*? 2017-2018</vt:lpstr>
      <vt:lpstr>Which Groups* Experienced the Largest Equity Gaps (Baseline Year 2017-2018)**?</vt:lpstr>
      <vt:lpstr>PROGRESS ON METRICS</vt:lpstr>
      <vt:lpstr>Overall Trends</vt:lpstr>
      <vt:lpstr>Equity Trends Over Last Three Years (1/3)</vt:lpstr>
      <vt:lpstr>Equity Trends Over Last Three Years (2/3)</vt:lpstr>
      <vt:lpstr>Equity Trends Over Last Three Years (3/3)</vt:lpstr>
      <vt:lpstr>GOAL SETTING</vt:lpstr>
      <vt:lpstr>TIME TRAVEL TO 2016-17</vt:lpstr>
      <vt:lpstr>TIME TRAVEL TO 2017-18</vt:lpstr>
      <vt:lpstr>TIME TRAVEL TO 2018-19</vt:lpstr>
      <vt:lpstr>Setting Goals Transfers to Four-Year Institutions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PROGRESS ON STUDENT EQUITY</dc:title>
  <dc:creator>Hannah Lawler</dc:creator>
  <cp:lastModifiedBy>Gheorghe, Cristina</cp:lastModifiedBy>
  <cp:revision>28</cp:revision>
  <dcterms:modified xsi:type="dcterms:W3CDTF">2022-04-04T16:26:50Z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0x01010004AE7A0CB52EBC42AF08ACFF061AC346</vt:lpwstr>
  </property>
  <property fmtid="{D5CDD505-2E9C-101B-9397-08002B2CF9AE}" pid="3" name="_dlc_DocIdItemGuid">
    <vt:lpwstr>81063e79-60f1-49f5-9c14-18cac43a90ca</vt:lpwstr>
  </property>
</Properties>
</file>